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19"/>
  </p:notesMasterIdLst>
  <p:handoutMasterIdLst>
    <p:handoutMasterId r:id="rId20"/>
  </p:handoutMasterIdLst>
  <p:sldIdLst>
    <p:sldId id="270" r:id="rId3"/>
    <p:sldId id="779" r:id="rId4"/>
    <p:sldId id="274" r:id="rId5"/>
    <p:sldId id="757" r:id="rId6"/>
    <p:sldId id="765" r:id="rId7"/>
    <p:sldId id="740" r:id="rId8"/>
    <p:sldId id="515" r:id="rId9"/>
    <p:sldId id="769" r:id="rId10"/>
    <p:sldId id="770" r:id="rId11"/>
    <p:sldId id="771" r:id="rId12"/>
    <p:sldId id="768" r:id="rId13"/>
    <p:sldId id="772" r:id="rId14"/>
    <p:sldId id="781" r:id="rId15"/>
    <p:sldId id="695" r:id="rId16"/>
    <p:sldId id="778" r:id="rId17"/>
    <p:sldId id="715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B94998-287B-4027-88F8-AD81010D3978}">
          <p14:sldIdLst>
            <p14:sldId id="270"/>
            <p14:sldId id="779"/>
            <p14:sldId id="274"/>
            <p14:sldId id="757"/>
            <p14:sldId id="765"/>
            <p14:sldId id="740"/>
            <p14:sldId id="515"/>
            <p14:sldId id="769"/>
            <p14:sldId id="770"/>
            <p14:sldId id="771"/>
            <p14:sldId id="768"/>
            <p14:sldId id="772"/>
            <p14:sldId id="781"/>
            <p14:sldId id="695"/>
          </p14:sldIdLst>
        </p14:section>
        <p14:section name="Раздел без заголовка" id="{8F9600E5-166C-45C9-97D1-F3B45B000E1F}">
          <p14:sldIdLst>
            <p14:sldId id="778"/>
            <p14:sldId id="7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9B2"/>
    <a:srgbClr val="E8E3D8"/>
    <a:srgbClr val="F4F2EC"/>
    <a:srgbClr val="FFFFFF"/>
    <a:srgbClr val="579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24" autoAdjust="0"/>
    <p:restoredTop sz="94660"/>
  </p:normalViewPr>
  <p:slideViewPr>
    <p:cSldViewPr>
      <p:cViewPr varScale="1">
        <p:scale>
          <a:sx n="76" d="100"/>
          <a:sy n="76" d="100"/>
        </p:scale>
        <p:origin x="55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2BF1-3F43-4D79-9AC9-0D8BD276A66E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A420C-3956-40EA-A70C-6FAA4A98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88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0F6E3-DF2E-4E36-A6FF-5993F577794C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AEDC0-D821-4BC1-AFC2-7056C9F6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9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AEDC0-D821-4BC1-AFC2-7056C9F60A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3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F81B631-49AB-46C9-B252-04919A9A11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FCE0DD8-7435-4B43-A775-BEC141E51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A0-C4F7-4BCF-868E-0E91FA9BE17B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4D25-00E7-47DF-89B0-8045CE772927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7200" y="-136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2"/>
                </a:solidFill>
              </a:rPr>
              <a:t>ОБРАЗЕЦ</a:t>
            </a:r>
            <a:r>
              <a:rPr lang="ru-RU" sz="3600" dirty="0">
                <a:solidFill>
                  <a:schemeClr val="tx2"/>
                </a:solidFill>
              </a:rPr>
              <a:t>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6512" y="781819"/>
            <a:ext cx="9144000" cy="617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8C1F-7B3A-43F2-B148-6325DB7780CD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12779-D27F-4FBD-9E36-832F6FB5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D82A7-D0C8-4556-A596-BB674C7A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F1282-846B-4D93-8512-8E8B44C5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1566-055E-4264-92F4-0B309FBB53C2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C9C48-ABAC-43D5-8F54-3E14DE74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71122-77BF-4003-9E2B-F1BC6CDD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4139-7CB0-45DB-BBD1-465D2C124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05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A0-C4F7-4BCF-868E-0E91FA9BE17B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5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B4A-6E92-4BF6-A0FE-257599E535E0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7200" y="-136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6512" y="781819"/>
            <a:ext cx="9144000" cy="617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8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F42-01D1-467A-A271-E9938BBBF0A4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697A-6466-48D9-B395-228938308854}" type="datetime1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457200" y="-136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6512" y="781819"/>
            <a:ext cx="9144000" cy="617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9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C64B-F96C-4164-B383-C5988C25EBC1}" type="datetime1">
              <a:rPr lang="ru-RU" smtClean="0"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7200" y="-136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6512" y="781819"/>
            <a:ext cx="9144000" cy="617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62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692"/>
            <a:ext cx="8229600" cy="8572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11B-E323-4392-B254-169FD0FF9D23}" type="datetime1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6512" y="781819"/>
            <a:ext cx="9144000" cy="617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13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B86-D93F-4E35-8C48-B176873835A2}" type="datetime1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1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B4A-6E92-4BF6-A0FE-257599E535E0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7200" y="-136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2"/>
                </a:solidFill>
              </a:rPr>
              <a:t>ОБРАЗЕЦ</a:t>
            </a:r>
            <a:r>
              <a:rPr lang="ru-RU" sz="3600" dirty="0">
                <a:solidFill>
                  <a:schemeClr val="tx2"/>
                </a:solidFill>
              </a:rPr>
              <a:t>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6512" y="781819"/>
            <a:ext cx="9144000" cy="617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C0F2-759E-4329-8A4B-2DB8F1B1D0DE}" type="datetime1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14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874D-70D1-4AE6-B05A-064ACDFCE351}" type="datetime1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2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4D25-00E7-47DF-89B0-8045CE772927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7200" y="-136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6512" y="781819"/>
            <a:ext cx="9144000" cy="617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28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8C1F-7B3A-43F2-B148-6325DB7780CD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6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005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827B09B0-2745-4954-AA07-B23D7D2F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1E2C-0E27-4DC8-9E7A-C635BD24386B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5" name="Нижний колонтитул 18">
            <a:extLst>
              <a:ext uri="{FF2B5EF4-FFF2-40B4-BE49-F238E27FC236}">
                <a16:creationId xmlns:a16="http://schemas.microsoft.com/office/drawing/2014/main" id="{2D4EB32C-EB71-4418-A99C-A4A3D9A2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>
            <a:extLst>
              <a:ext uri="{FF2B5EF4-FFF2-40B4-BE49-F238E27FC236}">
                <a16:creationId xmlns:a16="http://schemas.microsoft.com/office/drawing/2014/main" id="{98D17AB7-4BC0-45CA-82B3-078575D1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792FF48B-960A-4F4B-9D8A-CCD9186038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64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F42-01D1-467A-A271-E9938BBBF0A4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697A-6466-48D9-B395-228938308854}" type="datetime1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457200" y="-136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2"/>
                </a:solidFill>
              </a:rPr>
              <a:t>ОБРАЗЕЦ ЗАГОЛОВКА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6512" y="781819"/>
            <a:ext cx="9144000" cy="617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C64B-F96C-4164-B383-C5988C25EBC1}" type="datetime1">
              <a:rPr lang="ru-RU" smtClean="0"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7200" y="-1369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2"/>
                </a:solidFill>
              </a:rPr>
              <a:t>ОБРАЗЕЦ</a:t>
            </a:r>
            <a:r>
              <a:rPr lang="ru-RU" sz="3600" dirty="0">
                <a:solidFill>
                  <a:schemeClr val="tx2"/>
                </a:solidFill>
              </a:rPr>
              <a:t>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6512" y="781819"/>
            <a:ext cx="9144000" cy="617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-13692"/>
            <a:ext cx="8229600" cy="857250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ru-RU" sz="3600" b="1" dirty="0">
                <a:solidFill>
                  <a:schemeClr val="tx2"/>
                </a:solidFill>
              </a:rPr>
              <a:t>ОБРАЗЕЦ</a:t>
            </a:r>
            <a:r>
              <a:rPr lang="ru-RU" sz="3600" dirty="0">
                <a:solidFill>
                  <a:schemeClr val="tx2"/>
                </a:solidFill>
              </a:rPr>
              <a:t>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11B-E323-4392-B254-169FD0FF9D23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6512" y="781819"/>
            <a:ext cx="9144000" cy="617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CB86-D93F-4E35-8C48-B176873835A2}" type="datetime1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C0F2-759E-4329-8A4B-2DB8F1B1D0DE}" type="datetime1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874D-70D1-4AE6-B05A-064ACDFCE351}" type="datetime1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181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C64D-6D2A-44D4-8416-EDC1E02A9310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81818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8181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76807"/>
            <a:ext cx="1152128" cy="3152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181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C64D-6D2A-44D4-8416-EDC1E02A9310}" type="datetime1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81818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8181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61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zvitiev@bk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ites.google.com/site/teoriasilnogomyslenia/tosm/zakony-razvitia-siste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928" y="1401221"/>
            <a:ext cx="9143994" cy="11832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144" y="1680686"/>
            <a:ext cx="90596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cs typeface="Arial" pitchFamily="34" charset="0"/>
              </a:rPr>
              <a:t>Проектное управление как инструмент </a:t>
            </a:r>
          </a:p>
          <a:p>
            <a:pPr algn="ctr"/>
            <a:r>
              <a:rPr lang="ru-RU" sz="2400" dirty="0">
                <a:solidFill>
                  <a:prstClr val="white"/>
                </a:solidFill>
                <a:cs typeface="Arial" pitchFamily="34" charset="0"/>
              </a:rPr>
              <a:t>развития образовательных систем</a:t>
            </a:r>
            <a:endParaRPr lang="en-US" sz="2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90" y="2730630"/>
            <a:ext cx="91168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/>
              <a:t>Штурбина</a:t>
            </a:r>
            <a:r>
              <a:rPr lang="ru-RU" sz="1400" b="1" i="1" dirty="0"/>
              <a:t> Наталья Александровна</a:t>
            </a:r>
            <a:r>
              <a:rPr lang="ru-RU" sz="1400" i="1" dirty="0"/>
              <a:t>, </a:t>
            </a:r>
            <a:endParaRPr lang="en-US" sz="1400" i="1" dirty="0"/>
          </a:p>
          <a:p>
            <a:r>
              <a:rPr lang="ru-RU" sz="1200" b="1" i="1" dirty="0" err="1"/>
              <a:t>к.п.н</a:t>
            </a:r>
            <a:r>
              <a:rPr lang="ru-RU" sz="1200" b="1" i="1" dirty="0"/>
              <a:t>., руководитель Президентских программ подготовки управленческих кадров в сфере образования, </a:t>
            </a:r>
            <a:endParaRPr lang="en-US" sz="1200" b="1" i="1" dirty="0"/>
          </a:p>
          <a:p>
            <a:r>
              <a:rPr lang="ru-RU" sz="1200" b="1" i="1" dirty="0"/>
              <a:t>директор Центра развития образовательных систем, </a:t>
            </a:r>
            <a:endParaRPr lang="en-US" sz="1200" b="1" i="1" dirty="0"/>
          </a:p>
          <a:p>
            <a:r>
              <a:rPr lang="ru-RU" sz="1200" b="1" i="1" dirty="0"/>
              <a:t>заведующий кафедрой проектного управления в сфере образования РАНХиГС при Президенте РФ,</a:t>
            </a:r>
          </a:p>
          <a:p>
            <a:endParaRPr lang="en-US" sz="1200" b="1" i="1" dirty="0"/>
          </a:p>
          <a:p>
            <a:r>
              <a:rPr lang="ru-RU" sz="1200" i="1" dirty="0"/>
              <a:t>Почетный работник сферы общего образования, </a:t>
            </a:r>
            <a:endParaRPr lang="en-US" sz="1200" i="1" dirty="0"/>
          </a:p>
          <a:p>
            <a:r>
              <a:rPr lang="ru-RU" sz="1200" i="1" dirty="0"/>
              <a:t>доцент факультета педагогического образования МГУ им. М.В. Ломоносова, </a:t>
            </a:r>
            <a:endParaRPr lang="en-US" sz="1200" i="1" dirty="0"/>
          </a:p>
          <a:p>
            <a:r>
              <a:rPr lang="ru-RU" sz="1200" i="1" dirty="0"/>
              <a:t>член экспертного Совета по ДПО МЦРПКО при </a:t>
            </a:r>
            <a:r>
              <a:rPr lang="ru-RU" sz="1200" i="1" dirty="0" err="1"/>
              <a:t>ДОгМ</a:t>
            </a:r>
            <a:r>
              <a:rPr lang="ru-RU" sz="1200" i="1" dirty="0"/>
              <a:t>, эксперт Академии Просвещение,</a:t>
            </a:r>
          </a:p>
          <a:p>
            <a:endParaRPr lang="ru-RU" sz="1200" i="1" dirty="0"/>
          </a:p>
          <a:p>
            <a:r>
              <a:rPr lang="ru-RU" sz="1200" b="1" dirty="0"/>
              <a:t>аккредитованный преподаватель по проектному управлению по методологии Правительства РФ</a:t>
            </a:r>
          </a:p>
          <a:p>
            <a:r>
              <a:rPr lang="ru-RU" sz="1200" b="1" dirty="0"/>
              <a:t>член Национальной Ассоциации управления проектами СОВНЕТ,   </a:t>
            </a:r>
          </a:p>
          <a:p>
            <a:r>
              <a:rPr lang="ru-RU" sz="1200" i="1" dirty="0"/>
              <a:t>8-965-384-66-92   </a:t>
            </a:r>
            <a:r>
              <a:rPr lang="en-US" sz="1200" i="1" dirty="0">
                <a:hlinkClick r:id="rId3"/>
              </a:rPr>
              <a:t>razvitiev@bk.ru</a:t>
            </a:r>
            <a:r>
              <a:rPr lang="ru-RU" sz="1200" i="1" dirty="0"/>
              <a:t>  </a:t>
            </a:r>
          </a:p>
        </p:txBody>
      </p:sp>
      <p:sp>
        <p:nvSpPr>
          <p:cNvPr id="4" name="AutoShape 2" descr="https://sun5-1.userapi.com/c831508/v831508101/191921/2NbMFvuTgBk.jpg">
            <a:extLst>
              <a:ext uri="{FF2B5EF4-FFF2-40B4-BE49-F238E27FC236}">
                <a16:creationId xmlns:a16="http://schemas.microsoft.com/office/drawing/2014/main" id="{7255F981-1F08-4F35-825F-080C2C14A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CA3278-B14D-4A06-A0B9-7CDF05261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799" y="64399"/>
            <a:ext cx="2054394" cy="56493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64C61747-1172-4114-B87A-017C3882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798" y="639145"/>
            <a:ext cx="2054395" cy="347593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ЦЕНТР РАЗВИТИЯ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ОБРАЗОВАТЕЛЬНЫХ СИСТЕМ ИОН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7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>
            <a:extLst>
              <a:ext uri="{FF2B5EF4-FFF2-40B4-BE49-F238E27FC236}">
                <a16:creationId xmlns:a16="http://schemas.microsoft.com/office/drawing/2014/main" id="{04625C8A-9C7F-4147-B6F8-255229C9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-20512" r="10986" b="20512"/>
          <a:stretch>
            <a:fillRect/>
          </a:stretch>
        </p:blipFill>
        <p:spPr bwMode="auto">
          <a:xfrm>
            <a:off x="1403648" y="-452586"/>
            <a:ext cx="7553648" cy="54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8079B3EE-F1D4-4B60-92C8-867A85003ADF}"/>
              </a:ext>
            </a:extLst>
          </p:cNvPr>
          <p:cNvSpPr/>
          <p:nvPr/>
        </p:nvSpPr>
        <p:spPr>
          <a:xfrm>
            <a:off x="5272" y="-164554"/>
            <a:ext cx="1758415" cy="13681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ПЕРВЫЙ ШАГ?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67BD7-AB27-4810-B215-AEC4DAAE3C11}"/>
              </a:ext>
            </a:extLst>
          </p:cNvPr>
          <p:cNvSpPr txBox="1"/>
          <p:nvPr/>
        </p:nvSpPr>
        <p:spPr>
          <a:xfrm>
            <a:off x="4860032" y="113159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АНАЛИТИКА</a:t>
            </a:r>
          </a:p>
        </p:txBody>
      </p:sp>
    </p:spTree>
    <p:extLst>
      <p:ext uri="{BB962C8B-B14F-4D97-AF65-F5344CB8AC3E}">
        <p14:creationId xmlns:p14="http://schemas.microsoft.com/office/powerpoint/2010/main" val="321711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882E0-2D93-4BFF-8885-4612B4C3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11510"/>
            <a:ext cx="3059832" cy="3428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АНАЛИТИКА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F0801F-360E-4072-B20F-1D9515CA2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1635646"/>
            <a:ext cx="3851920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ОТКУДА БЕРЕМ 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E436CB-06BD-4026-A608-BA17C37A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64139-7CB0-45DB-BBD1-465D2C124F4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84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4CFFC-744E-4B5D-99D2-DB66B417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75856" cy="63757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АНАЛИТИКА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D11338-F7E3-4CAC-8D9D-40B48636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43558"/>
            <a:ext cx="9001000" cy="417646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Тренды… </a:t>
            </a:r>
            <a:r>
              <a:rPr lang="ru-RU" dirty="0"/>
              <a:t>(мировые, России, региона, территории…)</a:t>
            </a:r>
          </a:p>
          <a:p>
            <a:r>
              <a:rPr lang="ru-RU" b="1" dirty="0"/>
              <a:t>Зоны государственной политики </a:t>
            </a:r>
            <a:r>
              <a:rPr lang="ru-RU" dirty="0"/>
              <a:t>(НАЦПРОЕКТЫ, России, региона и т.д.)</a:t>
            </a:r>
          </a:p>
          <a:p>
            <a:r>
              <a:rPr lang="ru-RU" b="1" dirty="0"/>
              <a:t>Проблемные зоны относительно п.1,2  </a:t>
            </a:r>
            <a:r>
              <a:rPr lang="ru-RU" dirty="0"/>
              <a:t>(показатели рейтингов, исследования и т.д.)</a:t>
            </a:r>
          </a:p>
          <a:p>
            <a:r>
              <a:rPr lang="ru-RU" b="1" dirty="0"/>
              <a:t>Зоны дальнейшего развития </a:t>
            </a:r>
            <a:r>
              <a:rPr lang="ru-RU" dirty="0"/>
              <a:t>(что хорошо получилось, но требует развития дальше в новых условиях)</a:t>
            </a:r>
          </a:p>
          <a:p>
            <a:r>
              <a:rPr lang="ru-RU" b="1" dirty="0"/>
              <a:t>Теории развития личности, систем , научные концепции для социально-экономического развития </a:t>
            </a:r>
            <a:r>
              <a:rPr lang="ru-RU" dirty="0"/>
              <a:t>и т.д.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02ECBB-823B-433F-9B3D-72AA698E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64139-7CB0-45DB-BBD1-465D2C124F4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477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CDD2D-16F7-41EF-ACC8-1966BF4B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64139-7CB0-45DB-BBD1-465D2C124F4A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280098-6367-40B7-AB9A-F40B369D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75" y="0"/>
            <a:ext cx="7530050" cy="5143500"/>
          </a:xfrm>
          <a:prstGeom prst="rect">
            <a:avLst/>
          </a:prstGeom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875EC7E7-DB11-4811-8F95-6788B8BAA705}"/>
              </a:ext>
            </a:extLst>
          </p:cNvPr>
          <p:cNvSpPr/>
          <p:nvPr/>
        </p:nvSpPr>
        <p:spPr>
          <a:xfrm rot="4526600">
            <a:off x="6498632" y="2635283"/>
            <a:ext cx="207750" cy="86832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8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559" y="87474"/>
            <a:ext cx="5624513" cy="324036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показателей         </a:t>
            </a:r>
            <a:endParaRPr lang="ru-RU" sz="5025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4E411-3A1F-479C-9593-6633AC76F6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63363" y="4273021"/>
            <a:ext cx="5391336" cy="6058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Сбалансированность относительно цели, стратегических направлений?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EA04E0-ACCB-45FD-90C2-73A88F0A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" y="511253"/>
            <a:ext cx="9144000" cy="38695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F96272-14E1-42E7-8E14-582AC349D0AC}"/>
              </a:ext>
            </a:extLst>
          </p:cNvPr>
          <p:cNvSpPr/>
          <p:nvPr/>
        </p:nvSpPr>
        <p:spPr>
          <a:xfrm>
            <a:off x="395536" y="4263080"/>
            <a:ext cx="2304256" cy="7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Все ли показатели внутри…</a:t>
            </a:r>
          </a:p>
        </p:txBody>
      </p:sp>
    </p:spTree>
    <p:extLst>
      <p:ext uri="{BB962C8B-B14F-4D97-AF65-F5344CB8AC3E}">
        <p14:creationId xmlns:p14="http://schemas.microsoft.com/office/powerpoint/2010/main" val="350374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837B2F-40D2-471D-BC34-2EC0534B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64139-7CB0-45DB-BBD1-465D2C124F4A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BFA6B8B-68D9-41AB-AEBA-BDA8F1D37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1470"/>
            <a:ext cx="762375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019A8CC-6DCE-4BFE-B27E-3207E588C458}"/>
              </a:ext>
            </a:extLst>
          </p:cNvPr>
          <p:cNvSpPr/>
          <p:nvPr/>
        </p:nvSpPr>
        <p:spPr>
          <a:xfrm>
            <a:off x="1143000" y="247814"/>
            <a:ext cx="6858000" cy="6274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tx2"/>
                </a:solidFill>
              </a:rPr>
              <a:t>Болезни проектного менеджмента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8E5D1C-281C-47B3-B4DE-5F9FE19F2CB4}"/>
              </a:ext>
            </a:extLst>
          </p:cNvPr>
          <p:cNvSpPr/>
          <p:nvPr/>
        </p:nvSpPr>
        <p:spPr>
          <a:xfrm>
            <a:off x="755576" y="1059656"/>
            <a:ext cx="7632848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проекта – это проектный менеджмент?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переводим на проекты!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Портфели проектов и Стратегия развития – это про разное….</a:t>
            </a:r>
          </a:p>
          <a:p>
            <a:pPr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отдам власть…</a:t>
            </a:r>
          </a:p>
          <a:p>
            <a:pPr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 проект ЛИ?</a:t>
            </a:r>
          </a:p>
          <a:p>
            <a:pPr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Проектный офис ЭТО КТО, ЭТО ГДЕ, ЭТО ЗАЧЕМ?</a:t>
            </a:r>
          </a:p>
          <a:p>
            <a:pPr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Кадры… не тех… не подготовлены…</a:t>
            </a:r>
          </a:p>
          <a:p>
            <a:pPr>
              <a:defRPr/>
            </a:pP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88C1428-6AC6-4108-82F7-D31A8396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47DF08-257A-4B56-BAA4-0649C6A38FBF}"/>
              </a:ext>
            </a:extLst>
          </p:cNvPr>
          <p:cNvSpPr/>
          <p:nvPr/>
        </p:nvSpPr>
        <p:spPr>
          <a:xfrm>
            <a:off x="1187624" y="771550"/>
            <a:ext cx="6120680" cy="23762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Что значит управлять развитием организации (системы)?</a:t>
            </a:r>
          </a:p>
        </p:txBody>
      </p:sp>
    </p:spTree>
    <p:extLst>
      <p:ext uri="{BB962C8B-B14F-4D97-AF65-F5344CB8AC3E}">
        <p14:creationId xmlns:p14="http://schemas.microsoft.com/office/powerpoint/2010/main" val="402663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A895758B-66F7-43B9-8C7E-98595EB7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19" y="844154"/>
            <a:ext cx="6287691" cy="406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489" y="14605"/>
            <a:ext cx="5915025" cy="7749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Законы развития систем</a:t>
            </a:r>
            <a:br>
              <a:rPr lang="ru-RU" dirty="0"/>
            </a:br>
            <a:r>
              <a:rPr lang="en-US" sz="1200" dirty="0">
                <a:hlinkClick r:id="rId2"/>
              </a:rPr>
              <a:t>https://sites.google.com/site/teoriasilnogomyslenia/tosm/zakony-razvitia-sistem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634" y="1005577"/>
            <a:ext cx="6588732" cy="38884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Закон S-образного развития или кривая жизни системы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u="sng" dirty="0"/>
              <a:t>Все системы возникают, расцветают и увядают</a:t>
            </a:r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РИС. по оси X время жизни системы, а по оси Y один из основных параметров системы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11" name="Picture 2" descr="https://sites.google.com/site/teoriasilnogomyslenia/_/rsrc/1369237084327/tosm/zakony-razvitia-sistem/%D0%A2%D0%9E%D0%A1%D0%9C%20S-%D0%BE%D0%B1%D1%80%D0%B0%D0%B7%D0%B8%D0%BD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7694"/>
            <a:ext cx="3790446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4B4396-409E-4259-9D8B-FFF118605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3061944"/>
            <a:ext cx="3221728" cy="751107"/>
          </a:xfrm>
          <a:prstGeom prst="rect">
            <a:avLst/>
          </a:prstGeom>
        </p:spPr>
      </p:pic>
      <p:cxnSp>
        <p:nvCxnSpPr>
          <p:cNvPr id="6" name="Соединитель: изогнутый 5">
            <a:extLst>
              <a:ext uri="{FF2B5EF4-FFF2-40B4-BE49-F238E27FC236}">
                <a16:creationId xmlns:a16="http://schemas.microsoft.com/office/drawing/2014/main" id="{A594A3D4-EE66-4180-9DDE-CFFB4EB97A70}"/>
              </a:ext>
            </a:extLst>
          </p:cNvPr>
          <p:cNvCxnSpPr/>
          <p:nvPr/>
        </p:nvCxnSpPr>
        <p:spPr>
          <a:xfrm>
            <a:off x="5099071" y="2427734"/>
            <a:ext cx="864096" cy="288032"/>
          </a:xfrm>
          <a:prstGeom prst="curvedConnector3">
            <a:avLst>
              <a:gd name="adj1" fmla="val 67212"/>
            </a:avLst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0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5526"/>
            <a:ext cx="7920880" cy="4113200"/>
          </a:xfrm>
        </p:spPr>
        <p:txBody>
          <a:bodyPr>
            <a:normAutofit/>
          </a:bodyPr>
          <a:lstStyle/>
          <a:p>
            <a:r>
              <a:rPr lang="ru-RU" sz="2400" b="1" dirty="0"/>
              <a:t>Перерождение системы и инверсию целей </a:t>
            </a:r>
            <a:r>
              <a:rPr lang="ru-RU" sz="2400" i="1" dirty="0">
                <a:solidFill>
                  <a:srgbClr val="C00000"/>
                </a:solidFill>
              </a:rPr>
              <a:t>лучше всего проиллюстрировал Борис </a:t>
            </a:r>
            <a:r>
              <a:rPr lang="ru-RU" sz="2400" i="1" dirty="0" err="1">
                <a:solidFill>
                  <a:srgbClr val="C00000"/>
                </a:solidFill>
              </a:rPr>
              <a:t>Злотин</a:t>
            </a:r>
            <a:r>
              <a:rPr lang="ru-RU" sz="2400" i="1" dirty="0">
                <a:solidFill>
                  <a:srgbClr val="C00000"/>
                </a:solidFill>
              </a:rPr>
              <a:t> на человеческих системах – коллективах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100" dirty="0"/>
              <a:t>Новый коллектив формируется вокруг </a:t>
            </a:r>
            <a:r>
              <a:rPr lang="ru-RU" sz="2100" u="sng" dirty="0"/>
              <a:t>нового дела</a:t>
            </a:r>
            <a:r>
              <a:rPr lang="ru-RU" sz="2100" dirty="0"/>
              <a:t>. </a:t>
            </a:r>
          </a:p>
          <a:p>
            <a:pPr marL="0" indent="0">
              <a:buNone/>
            </a:pPr>
            <a:r>
              <a:rPr lang="ru-RU" sz="2100" dirty="0"/>
              <a:t>В центре коллектива </a:t>
            </a:r>
            <a:r>
              <a:rPr lang="ru-RU" sz="2100" u="sng" dirty="0"/>
              <a:t>новатор – изобретатель….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…коллективу уже на втором этапе, чтобы не попасть на третий, следует заниматься </a:t>
            </a:r>
            <a:r>
              <a:rPr lang="ru-RU" sz="2400" b="1" u="sng" dirty="0">
                <a:solidFill>
                  <a:srgbClr val="FF0000"/>
                </a:solidFill>
              </a:rPr>
              <a:t>новыми </a:t>
            </a:r>
            <a:r>
              <a:rPr lang="ru-RU" sz="2400" b="1" dirty="0" err="1">
                <a:solidFill>
                  <a:srgbClr val="FF0000"/>
                </a:solidFill>
              </a:rPr>
              <a:t>первоэтапными</a:t>
            </a:r>
            <a:r>
              <a:rPr lang="ru-RU" sz="2400" b="1" dirty="0">
                <a:solidFill>
                  <a:srgbClr val="FF0000"/>
                </a:solidFill>
              </a:rPr>
              <a:t> темами…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BBF28-9A27-4AA7-AF19-CE636FAE3056}"/>
              </a:ext>
            </a:extLst>
          </p:cNvPr>
          <p:cNvSpPr txBox="1"/>
          <p:nvPr/>
        </p:nvSpPr>
        <p:spPr>
          <a:xfrm>
            <a:off x="6804248" y="2422525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highlight>
                  <a:srgbClr val="FFFF00"/>
                </a:highlight>
              </a:rPr>
              <a:t>ПРОЕКТ…</a:t>
            </a:r>
          </a:p>
        </p:txBody>
      </p:sp>
    </p:spTree>
    <p:extLst>
      <p:ext uri="{BB962C8B-B14F-4D97-AF65-F5344CB8AC3E}">
        <p14:creationId xmlns:p14="http://schemas.microsoft.com/office/powerpoint/2010/main" val="77508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>
            <a:extLst>
              <a:ext uri="{FF2B5EF4-FFF2-40B4-BE49-F238E27FC236}">
                <a16:creationId xmlns:a16="http://schemas.microsoft.com/office/drawing/2014/main" id="{2BC4BCF1-D95B-4D3A-A886-9C17D5E0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36218" r="2026"/>
          <a:stretch>
            <a:fillRect/>
          </a:stretch>
        </p:blipFill>
        <p:spPr bwMode="auto">
          <a:xfrm>
            <a:off x="1303735" y="1329929"/>
            <a:ext cx="6697265" cy="368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1773C9-C505-4383-ABCD-0C2A1071D21F}"/>
              </a:ext>
            </a:extLst>
          </p:cNvPr>
          <p:cNvSpPr/>
          <p:nvPr/>
        </p:nvSpPr>
        <p:spPr>
          <a:xfrm>
            <a:off x="2250282" y="0"/>
            <a:ext cx="4860131" cy="627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000" b="1" dirty="0">
                <a:solidFill>
                  <a:srgbClr val="C00000"/>
                </a:solidFill>
              </a:rPr>
              <a:t>ОТЛИЧИЯ!</a:t>
            </a:r>
          </a:p>
        </p:txBody>
      </p:sp>
      <p:sp>
        <p:nvSpPr>
          <p:cNvPr id="6" name="Капля 5">
            <a:extLst>
              <a:ext uri="{FF2B5EF4-FFF2-40B4-BE49-F238E27FC236}">
                <a16:creationId xmlns:a16="http://schemas.microsoft.com/office/drawing/2014/main" id="{78897699-C4C6-447D-B3D3-461AE40E0676}"/>
              </a:ext>
            </a:extLst>
          </p:cNvPr>
          <p:cNvSpPr/>
          <p:nvPr/>
        </p:nvSpPr>
        <p:spPr>
          <a:xfrm rot="7258596">
            <a:off x="924453" y="410546"/>
            <a:ext cx="1667350" cy="1253742"/>
          </a:xfrm>
          <a:prstGeom prst="teardrop">
            <a:avLst>
              <a:gd name="adj" fmla="val 1717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350" b="1" dirty="0">
                <a:solidFill>
                  <a:srgbClr val="C00000"/>
                </a:solidFill>
              </a:rPr>
              <a:t>Вместо проекта….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СТ Р 54870-2011 Проектный менеджмент. Требования к управлению портфелем проектов">
            <a:extLst>
              <a:ext uri="{FF2B5EF4-FFF2-40B4-BE49-F238E27FC236}">
                <a16:creationId xmlns:a16="http://schemas.microsoft.com/office/drawing/2014/main" id="{2DC31316-8941-4F33-BCBD-C81B33A7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58441"/>
            <a:ext cx="68008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5B7B20-A00E-4B6F-B938-5B99F45F3575}"/>
              </a:ext>
            </a:extLst>
          </p:cNvPr>
          <p:cNvSpPr/>
          <p:nvPr/>
        </p:nvSpPr>
        <p:spPr>
          <a:xfrm>
            <a:off x="1709738" y="86916"/>
            <a:ext cx="5509022" cy="771525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Главный акцент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СТРАТЕГИЧЕСКИЕ ЦЕЛИ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0FEF3A85-9612-4793-B53D-D5B7A1A4B870}"/>
              </a:ext>
            </a:extLst>
          </p:cNvPr>
          <p:cNvSpPr/>
          <p:nvPr/>
        </p:nvSpPr>
        <p:spPr>
          <a:xfrm rot="13675377">
            <a:off x="5713810" y="1009650"/>
            <a:ext cx="810815" cy="14561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>
            <a:extLst>
              <a:ext uri="{FF2B5EF4-FFF2-40B4-BE49-F238E27FC236}">
                <a16:creationId xmlns:a16="http://schemas.microsoft.com/office/drawing/2014/main" id="{04625C8A-9C7F-4147-B6F8-255229C9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-20512" r="10986" b="20512"/>
          <a:stretch>
            <a:fillRect/>
          </a:stretch>
        </p:blipFill>
        <p:spPr bwMode="auto">
          <a:xfrm>
            <a:off x="1763688" y="-1172666"/>
            <a:ext cx="7553648" cy="54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8079B3EE-F1D4-4B60-92C8-867A85003ADF}"/>
              </a:ext>
            </a:extLst>
          </p:cNvPr>
          <p:cNvSpPr/>
          <p:nvPr/>
        </p:nvSpPr>
        <p:spPr>
          <a:xfrm>
            <a:off x="-36512" y="-92546"/>
            <a:ext cx="2232248" cy="25717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 нарушено в сфере образования?</a:t>
            </a:r>
          </a:p>
        </p:txBody>
      </p:sp>
    </p:spTree>
    <p:extLst>
      <p:ext uri="{BB962C8B-B14F-4D97-AF65-F5344CB8AC3E}">
        <p14:creationId xmlns:p14="http://schemas.microsoft.com/office/powerpoint/2010/main" val="69871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>
            <a:extLst>
              <a:ext uri="{FF2B5EF4-FFF2-40B4-BE49-F238E27FC236}">
                <a16:creationId xmlns:a16="http://schemas.microsoft.com/office/drawing/2014/main" id="{04625C8A-9C7F-4147-B6F8-255229C9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-20512" r="10986" b="20512"/>
          <a:stretch>
            <a:fillRect/>
          </a:stretch>
        </p:blipFill>
        <p:spPr bwMode="auto">
          <a:xfrm>
            <a:off x="2229599" y="-490014"/>
            <a:ext cx="7165132" cy="507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E9321083-BDAB-4BAF-9DB5-1467B368AC1A}"/>
              </a:ext>
            </a:extLst>
          </p:cNvPr>
          <p:cNvSpPr/>
          <p:nvPr/>
        </p:nvSpPr>
        <p:spPr>
          <a:xfrm>
            <a:off x="965688" y="2137777"/>
            <a:ext cx="2225056" cy="9361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Потерян…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B8C210A-8540-4887-AB9F-6CEF1086FB7B}"/>
              </a:ext>
            </a:extLst>
          </p:cNvPr>
          <p:cNvSpPr/>
          <p:nvPr/>
        </p:nvSpPr>
        <p:spPr>
          <a:xfrm>
            <a:off x="998096" y="1454050"/>
            <a:ext cx="2160240" cy="9361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Формален…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FA50AA1E-1B18-4BE4-8907-0CDD0F971B2B}"/>
              </a:ext>
            </a:extLst>
          </p:cNvPr>
          <p:cNvSpPr/>
          <p:nvPr/>
        </p:nvSpPr>
        <p:spPr>
          <a:xfrm>
            <a:off x="933280" y="2803984"/>
            <a:ext cx="2225056" cy="9361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Подмена…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8079B3EE-F1D4-4B60-92C8-867A85003ADF}"/>
              </a:ext>
            </a:extLst>
          </p:cNvPr>
          <p:cNvSpPr/>
          <p:nvPr/>
        </p:nvSpPr>
        <p:spPr>
          <a:xfrm>
            <a:off x="933279" y="3513456"/>
            <a:ext cx="2225056" cy="9361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Неверно…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CC542B-80D3-44F6-B315-9FD11F2D156B}"/>
              </a:ext>
            </a:extLst>
          </p:cNvPr>
          <p:cNvSpPr/>
          <p:nvPr/>
        </p:nvSpPr>
        <p:spPr>
          <a:xfrm>
            <a:off x="1872184" y="4671990"/>
            <a:ext cx="1837143" cy="323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solidFill>
                  <a:srgbClr val="C00000"/>
                </a:solidFill>
              </a:rPr>
              <a:t>Время жизни проекта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219823-B7FE-4A53-A896-8F2B4DF4BDC2}"/>
              </a:ext>
            </a:extLst>
          </p:cNvPr>
          <p:cNvSpPr/>
          <p:nvPr/>
        </p:nvSpPr>
        <p:spPr>
          <a:xfrm>
            <a:off x="5191056" y="4674487"/>
            <a:ext cx="3952945" cy="323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solidFill>
                  <a:srgbClr val="C00000"/>
                </a:solidFill>
              </a:rPr>
              <a:t>Время жизни «продукта» проекта</a:t>
            </a:r>
          </a:p>
        </p:txBody>
      </p:sp>
      <p:sp>
        <p:nvSpPr>
          <p:cNvPr id="3" name="Стрелка: влево-вправо 2">
            <a:extLst>
              <a:ext uri="{FF2B5EF4-FFF2-40B4-BE49-F238E27FC236}">
                <a16:creationId xmlns:a16="http://schemas.microsoft.com/office/drawing/2014/main" id="{22023898-87DB-470C-B76E-B90CD25377CB}"/>
              </a:ext>
            </a:extLst>
          </p:cNvPr>
          <p:cNvSpPr/>
          <p:nvPr/>
        </p:nvSpPr>
        <p:spPr>
          <a:xfrm>
            <a:off x="3809444" y="4671990"/>
            <a:ext cx="1201402" cy="323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6601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392</Words>
  <Application>Microsoft Office PowerPoint</Application>
  <PresentationFormat>Экран (16:9)</PresentationFormat>
  <Paragraphs>76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Законы развития систем https://sites.google.com/site/teoriasilnogomyslenia/tosm/zakony-razvitia-sistem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АНАЛИТИКА</vt:lpstr>
      <vt:lpstr>АНАЛИТИКА</vt:lpstr>
      <vt:lpstr>Презентация PowerPoint</vt:lpstr>
      <vt:lpstr>Система показателей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Антонова Мария Павловна</dc:creator>
  <cp:lastModifiedBy>Наталья</cp:lastModifiedBy>
  <cp:revision>86</cp:revision>
  <dcterms:created xsi:type="dcterms:W3CDTF">2017-03-21T07:26:25Z</dcterms:created>
  <dcterms:modified xsi:type="dcterms:W3CDTF">2019-01-30T06:49:55Z</dcterms:modified>
</cp:coreProperties>
</file>