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1"/>
  </p:notesMasterIdLst>
  <p:sldIdLst>
    <p:sldId id="511" r:id="rId2"/>
    <p:sldId id="544" r:id="rId3"/>
    <p:sldId id="528" r:id="rId4"/>
    <p:sldId id="510" r:id="rId5"/>
    <p:sldId id="529" r:id="rId6"/>
    <p:sldId id="520" r:id="rId7"/>
    <p:sldId id="522" r:id="rId8"/>
    <p:sldId id="534" r:id="rId9"/>
    <p:sldId id="535" r:id="rId10"/>
    <p:sldId id="540" r:id="rId11"/>
    <p:sldId id="536" r:id="rId12"/>
    <p:sldId id="541" r:id="rId13"/>
    <p:sldId id="537" r:id="rId14"/>
    <p:sldId id="543" r:id="rId15"/>
    <p:sldId id="539" r:id="rId16"/>
    <p:sldId id="521" r:id="rId17"/>
    <p:sldId id="519" r:id="rId18"/>
    <p:sldId id="524" r:id="rId19"/>
    <p:sldId id="52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1698EF0A-EEB1-47A8-93C5-274F534DC891}">
          <p14:sldIdLst>
            <p14:sldId id="511"/>
            <p14:sldId id="528"/>
            <p14:sldId id="510"/>
            <p14:sldId id="529"/>
            <p14:sldId id="520"/>
          </p14:sldIdLst>
        </p14:section>
        <p14:section name="Раздел без заголовка" id="{67093492-79EC-49AA-8DC6-98D592CBF307}">
          <p14:sldIdLst>
            <p14:sldId id="522"/>
            <p14:sldId id="534"/>
            <p14:sldId id="535"/>
            <p14:sldId id="540"/>
            <p14:sldId id="536"/>
            <p14:sldId id="541"/>
            <p14:sldId id="537"/>
            <p14:sldId id="543"/>
            <p14:sldId id="539"/>
            <p14:sldId id="521"/>
            <p14:sldId id="519"/>
            <p14:sldId id="524"/>
            <p14:sldId id="52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3865B6"/>
    <a:srgbClr val="3459C2"/>
    <a:srgbClr val="3F59D9"/>
    <a:srgbClr val="157535"/>
    <a:srgbClr val="C2E4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982" autoAdjust="0"/>
  </p:normalViewPr>
  <p:slideViewPr>
    <p:cSldViewPr>
      <p:cViewPr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308344-0B85-41CB-8C61-A0E666101BB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F6845F-099F-483E-BCC2-B4CBA3F06899}">
      <dgm:prSet phldrT="[Текст]"/>
      <dgm:spPr/>
      <dgm:t>
        <a:bodyPr/>
        <a:lstStyle/>
        <a:p>
          <a:r>
            <a:rPr lang="ru-RU" dirty="0" smtClean="0"/>
            <a:t>Образовательная деятельность</a:t>
          </a:r>
          <a:endParaRPr lang="ru-RU" dirty="0"/>
        </a:p>
      </dgm:t>
    </dgm:pt>
    <dgm:pt modelId="{30CDD629-9EB8-4FA5-AFB0-C7C406F5997E}" type="parTrans" cxnId="{F7DCFB9C-8E71-4545-BB52-628DCB55B2E8}">
      <dgm:prSet/>
      <dgm:spPr/>
      <dgm:t>
        <a:bodyPr/>
        <a:lstStyle/>
        <a:p>
          <a:endParaRPr lang="ru-RU"/>
        </a:p>
      </dgm:t>
    </dgm:pt>
    <dgm:pt modelId="{6250F166-0B74-4C66-A085-642BD0A15AF2}" type="sibTrans" cxnId="{F7DCFB9C-8E71-4545-BB52-628DCB55B2E8}">
      <dgm:prSet/>
      <dgm:spPr/>
      <dgm:t>
        <a:bodyPr/>
        <a:lstStyle/>
        <a:p>
          <a:endParaRPr lang="ru-RU"/>
        </a:p>
      </dgm:t>
    </dgm:pt>
    <dgm:pt modelId="{6C2C3C25-8636-4BA2-A1E2-945DA721DA65}">
      <dgm:prSet phldrT="[Текст]"/>
      <dgm:spPr/>
      <dgm:t>
        <a:bodyPr/>
        <a:lstStyle/>
        <a:p>
          <a:r>
            <a:rPr lang="ru-RU" dirty="0" smtClean="0"/>
            <a:t>Свободная деятельность</a:t>
          </a:r>
          <a:endParaRPr lang="ru-RU" dirty="0"/>
        </a:p>
      </dgm:t>
    </dgm:pt>
    <dgm:pt modelId="{9A7140B2-576F-4C65-8538-9F900F32A800}" type="parTrans" cxnId="{323543A7-F5D9-49B4-BE63-EBAA504F7A35}">
      <dgm:prSet/>
      <dgm:spPr/>
      <dgm:t>
        <a:bodyPr/>
        <a:lstStyle/>
        <a:p>
          <a:endParaRPr lang="ru-RU"/>
        </a:p>
      </dgm:t>
    </dgm:pt>
    <dgm:pt modelId="{EB7B4E4B-70B7-450A-985B-A6C2C39CC11F}" type="sibTrans" cxnId="{323543A7-F5D9-49B4-BE63-EBAA504F7A35}">
      <dgm:prSet/>
      <dgm:spPr/>
      <dgm:t>
        <a:bodyPr/>
        <a:lstStyle/>
        <a:p>
          <a:endParaRPr lang="ru-RU"/>
        </a:p>
      </dgm:t>
    </dgm:pt>
    <dgm:pt modelId="{93BE125F-C8B2-447F-B4FA-F9E58913F32B}">
      <dgm:prSet phldrT="[Текст]"/>
      <dgm:spPr/>
      <dgm:t>
        <a:bodyPr/>
        <a:lstStyle/>
        <a:p>
          <a:r>
            <a:rPr lang="ru-RU" dirty="0" smtClean="0"/>
            <a:t>Дополнительное образование </a:t>
          </a:r>
          <a:endParaRPr lang="ru-RU" dirty="0"/>
        </a:p>
      </dgm:t>
    </dgm:pt>
    <dgm:pt modelId="{D8DCF764-8B00-4DAA-80D2-444E82A12A05}" type="parTrans" cxnId="{16E76747-92CE-4F23-A10A-71698327336B}">
      <dgm:prSet/>
      <dgm:spPr/>
      <dgm:t>
        <a:bodyPr/>
        <a:lstStyle/>
        <a:p>
          <a:endParaRPr lang="ru-RU"/>
        </a:p>
      </dgm:t>
    </dgm:pt>
    <dgm:pt modelId="{D73685E8-2C45-45A6-809F-E2A2D80251ED}" type="sibTrans" cxnId="{16E76747-92CE-4F23-A10A-71698327336B}">
      <dgm:prSet/>
      <dgm:spPr/>
      <dgm:t>
        <a:bodyPr/>
        <a:lstStyle/>
        <a:p>
          <a:endParaRPr lang="ru-RU"/>
        </a:p>
      </dgm:t>
    </dgm:pt>
    <dgm:pt modelId="{6FD9AE58-2716-4165-AF8D-D5ABF09CB955}">
      <dgm:prSet phldrT="[Текст]"/>
      <dgm:spPr/>
      <dgm:t>
        <a:bodyPr/>
        <a:lstStyle/>
        <a:p>
          <a:r>
            <a:rPr lang="ru-RU" dirty="0" smtClean="0"/>
            <a:t>Совместная деятельность</a:t>
          </a:r>
          <a:endParaRPr lang="ru-RU" dirty="0"/>
        </a:p>
      </dgm:t>
    </dgm:pt>
    <dgm:pt modelId="{27ADD2C7-E67D-4256-8CA7-D6BA43AAD926}" type="parTrans" cxnId="{1E238CF2-5597-46E2-8E7E-46FAF1C3DAE7}">
      <dgm:prSet/>
      <dgm:spPr/>
      <dgm:t>
        <a:bodyPr/>
        <a:lstStyle/>
        <a:p>
          <a:endParaRPr lang="ru-RU"/>
        </a:p>
      </dgm:t>
    </dgm:pt>
    <dgm:pt modelId="{093E9C90-44B4-4543-9C4B-85A01D0B2C77}" type="sibTrans" cxnId="{1E238CF2-5597-46E2-8E7E-46FAF1C3DAE7}">
      <dgm:prSet/>
      <dgm:spPr/>
      <dgm:t>
        <a:bodyPr/>
        <a:lstStyle/>
        <a:p>
          <a:endParaRPr lang="ru-RU"/>
        </a:p>
      </dgm:t>
    </dgm:pt>
    <dgm:pt modelId="{7B23D13F-0537-437F-8B55-72BA1E94E7FC}" type="pres">
      <dgm:prSet presAssocID="{BD308344-0B85-41CB-8C61-A0E666101B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13442A-5529-483B-9A23-5BE8FD740C7D}" type="pres">
      <dgm:prSet presAssocID="{BD308344-0B85-41CB-8C61-A0E666101BB5}" presName="cycle" presStyleCnt="0"/>
      <dgm:spPr/>
    </dgm:pt>
    <dgm:pt modelId="{E0246688-2574-4E87-949C-63C2FC06E193}" type="pres">
      <dgm:prSet presAssocID="{EAF6845F-099F-483E-BCC2-B4CBA3F06899}" presName="nodeFirstNode" presStyleLbl="node1" presStyleIdx="0" presStyleCnt="4" custScaleX="70007" custRadScaleRad="105951" custRadScaleInc="16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5D63D-2555-4A2D-B19E-EE68B7690BAC}" type="pres">
      <dgm:prSet presAssocID="{6250F166-0B74-4C66-A085-642BD0A15AF2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B0BE3D10-E3B9-4A79-8437-30DE330C5A81}" type="pres">
      <dgm:prSet presAssocID="{6C2C3C25-8636-4BA2-A1E2-945DA721DA65}" presName="nodeFollowingNodes" presStyleLbl="node1" presStyleIdx="1" presStyleCnt="4" custScaleX="72984" custRadScaleRad="177559" custRadScaleInc="-1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DAA25-ED89-458E-8709-EA800E869A71}" type="pres">
      <dgm:prSet presAssocID="{93BE125F-C8B2-447F-B4FA-F9E58913F32B}" presName="nodeFollowingNodes" presStyleLbl="node1" presStyleIdx="2" presStyleCnt="4" custScaleX="74319" custRadScaleRad="99008" custRadScaleInc="-19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06612-4DE3-47B6-BF26-01D17D01E60E}" type="pres">
      <dgm:prSet presAssocID="{6FD9AE58-2716-4165-AF8D-D5ABF09CB955}" presName="nodeFollowingNodes" presStyleLbl="node1" presStyleIdx="3" presStyleCnt="4" custScaleX="63979" custRadScaleRad="145376" custRadScaleInc="-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EC47FD-876A-45F0-B311-7A9F1EE39AE4}" type="presOf" srcId="{6C2C3C25-8636-4BA2-A1E2-945DA721DA65}" destId="{B0BE3D10-E3B9-4A79-8437-30DE330C5A81}" srcOrd="0" destOrd="0" presId="urn:microsoft.com/office/officeart/2005/8/layout/cycle3"/>
    <dgm:cxn modelId="{0BF5B73D-54A0-44F7-A4BE-820BCE86EBE2}" type="presOf" srcId="{93BE125F-C8B2-447F-B4FA-F9E58913F32B}" destId="{482DAA25-ED89-458E-8709-EA800E869A71}" srcOrd="0" destOrd="0" presId="urn:microsoft.com/office/officeart/2005/8/layout/cycle3"/>
    <dgm:cxn modelId="{70607923-5EE7-41DC-8976-BC836A5EF3EC}" type="presOf" srcId="{BD308344-0B85-41CB-8C61-A0E666101BB5}" destId="{7B23D13F-0537-437F-8B55-72BA1E94E7FC}" srcOrd="0" destOrd="0" presId="urn:microsoft.com/office/officeart/2005/8/layout/cycle3"/>
    <dgm:cxn modelId="{323543A7-F5D9-49B4-BE63-EBAA504F7A35}" srcId="{BD308344-0B85-41CB-8C61-A0E666101BB5}" destId="{6C2C3C25-8636-4BA2-A1E2-945DA721DA65}" srcOrd="1" destOrd="0" parTransId="{9A7140B2-576F-4C65-8538-9F900F32A800}" sibTransId="{EB7B4E4B-70B7-450A-985B-A6C2C39CC11F}"/>
    <dgm:cxn modelId="{0CB05BDE-0FEA-4699-8D14-DCA2AF88EE3E}" type="presOf" srcId="{EAF6845F-099F-483E-BCC2-B4CBA3F06899}" destId="{E0246688-2574-4E87-949C-63C2FC06E193}" srcOrd="0" destOrd="0" presId="urn:microsoft.com/office/officeart/2005/8/layout/cycle3"/>
    <dgm:cxn modelId="{8A9011FC-B795-40A1-81C9-57CBD2E76FA2}" type="presOf" srcId="{6FD9AE58-2716-4165-AF8D-D5ABF09CB955}" destId="{4EB06612-4DE3-47B6-BF26-01D17D01E60E}" srcOrd="0" destOrd="0" presId="urn:microsoft.com/office/officeart/2005/8/layout/cycle3"/>
    <dgm:cxn modelId="{F7DCFB9C-8E71-4545-BB52-628DCB55B2E8}" srcId="{BD308344-0B85-41CB-8C61-A0E666101BB5}" destId="{EAF6845F-099F-483E-BCC2-B4CBA3F06899}" srcOrd="0" destOrd="0" parTransId="{30CDD629-9EB8-4FA5-AFB0-C7C406F5997E}" sibTransId="{6250F166-0B74-4C66-A085-642BD0A15AF2}"/>
    <dgm:cxn modelId="{1E238CF2-5597-46E2-8E7E-46FAF1C3DAE7}" srcId="{BD308344-0B85-41CB-8C61-A0E666101BB5}" destId="{6FD9AE58-2716-4165-AF8D-D5ABF09CB955}" srcOrd="3" destOrd="0" parTransId="{27ADD2C7-E67D-4256-8CA7-D6BA43AAD926}" sibTransId="{093E9C90-44B4-4543-9C4B-85A01D0B2C77}"/>
    <dgm:cxn modelId="{16E76747-92CE-4F23-A10A-71698327336B}" srcId="{BD308344-0B85-41CB-8C61-A0E666101BB5}" destId="{93BE125F-C8B2-447F-B4FA-F9E58913F32B}" srcOrd="2" destOrd="0" parTransId="{D8DCF764-8B00-4DAA-80D2-444E82A12A05}" sibTransId="{D73685E8-2C45-45A6-809F-E2A2D80251ED}"/>
    <dgm:cxn modelId="{F26CE147-ADAE-41D1-A77A-B75C3C054846}" type="presOf" srcId="{6250F166-0B74-4C66-A085-642BD0A15AF2}" destId="{E1D5D63D-2555-4A2D-B19E-EE68B7690BAC}" srcOrd="0" destOrd="0" presId="urn:microsoft.com/office/officeart/2005/8/layout/cycle3"/>
    <dgm:cxn modelId="{CB48C577-7DD9-4DA8-904D-5ACB49791BBB}" type="presParOf" srcId="{7B23D13F-0537-437F-8B55-72BA1E94E7FC}" destId="{F913442A-5529-483B-9A23-5BE8FD740C7D}" srcOrd="0" destOrd="0" presId="urn:microsoft.com/office/officeart/2005/8/layout/cycle3"/>
    <dgm:cxn modelId="{A2D4ADFB-027E-4316-BCAA-DD3407E11D64}" type="presParOf" srcId="{F913442A-5529-483B-9A23-5BE8FD740C7D}" destId="{E0246688-2574-4E87-949C-63C2FC06E193}" srcOrd="0" destOrd="0" presId="urn:microsoft.com/office/officeart/2005/8/layout/cycle3"/>
    <dgm:cxn modelId="{15E5097C-F7E3-4B71-B6F2-783F00D1C14E}" type="presParOf" srcId="{F913442A-5529-483B-9A23-5BE8FD740C7D}" destId="{E1D5D63D-2555-4A2D-B19E-EE68B7690BAC}" srcOrd="1" destOrd="0" presId="urn:microsoft.com/office/officeart/2005/8/layout/cycle3"/>
    <dgm:cxn modelId="{4A761F9F-3E96-40EA-86C7-C7B8DF53E90C}" type="presParOf" srcId="{F913442A-5529-483B-9A23-5BE8FD740C7D}" destId="{B0BE3D10-E3B9-4A79-8437-30DE330C5A81}" srcOrd="2" destOrd="0" presId="urn:microsoft.com/office/officeart/2005/8/layout/cycle3"/>
    <dgm:cxn modelId="{725D7B5E-99BB-4B23-8206-E18DA28C8096}" type="presParOf" srcId="{F913442A-5529-483B-9A23-5BE8FD740C7D}" destId="{482DAA25-ED89-458E-8709-EA800E869A71}" srcOrd="3" destOrd="0" presId="urn:microsoft.com/office/officeart/2005/8/layout/cycle3"/>
    <dgm:cxn modelId="{C3EF4D8D-831B-4C16-B658-3E1A48062C92}" type="presParOf" srcId="{F913442A-5529-483B-9A23-5BE8FD740C7D}" destId="{4EB06612-4DE3-47B6-BF26-01D17D01E60E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E81148-2C9F-487C-87F5-5638C6FBC987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624DCE-3FE4-482C-AF2F-9B8E20BF2357}">
      <dgm:prSet phldrT="[Текст]"/>
      <dgm:spPr/>
      <dgm:t>
        <a:bodyPr/>
        <a:lstStyle/>
        <a:p>
          <a:r>
            <a:rPr lang="ru-RU" dirty="0" smtClean="0"/>
            <a:t>Кадровый потенциал</a:t>
          </a:r>
          <a:endParaRPr lang="ru-RU" dirty="0"/>
        </a:p>
      </dgm:t>
    </dgm:pt>
    <dgm:pt modelId="{A8707C2C-CF1A-45DF-B6CC-02C4E20D04F7}" type="parTrans" cxnId="{C7EFDBE3-E5DF-4D4C-8260-D94EC0A4400C}">
      <dgm:prSet/>
      <dgm:spPr/>
      <dgm:t>
        <a:bodyPr/>
        <a:lstStyle/>
        <a:p>
          <a:endParaRPr lang="ru-RU"/>
        </a:p>
      </dgm:t>
    </dgm:pt>
    <dgm:pt modelId="{9A56F014-5379-4FF1-997F-3ADFF4194CFE}" type="sibTrans" cxnId="{C7EFDBE3-E5DF-4D4C-8260-D94EC0A4400C}">
      <dgm:prSet/>
      <dgm:spPr/>
      <dgm:t>
        <a:bodyPr/>
        <a:lstStyle/>
        <a:p>
          <a:endParaRPr lang="ru-RU"/>
        </a:p>
      </dgm:t>
    </dgm:pt>
    <dgm:pt modelId="{481B1A57-A6DB-40C7-AA7B-D3C8CD08CCB6}">
      <dgm:prSet phldrT="[Текст]"/>
      <dgm:spPr/>
      <dgm:t>
        <a:bodyPr/>
        <a:lstStyle/>
        <a:p>
          <a:r>
            <a:rPr lang="ru-RU" dirty="0" smtClean="0"/>
            <a:t>Распространение опыта работы</a:t>
          </a:r>
          <a:endParaRPr lang="ru-RU" dirty="0"/>
        </a:p>
      </dgm:t>
    </dgm:pt>
    <dgm:pt modelId="{FF90CB05-BD7D-4F5D-B8B2-61E6796D7FEA}" type="parTrans" cxnId="{2F16EF38-BD0A-425F-8079-85005C81BAB4}">
      <dgm:prSet/>
      <dgm:spPr/>
      <dgm:t>
        <a:bodyPr/>
        <a:lstStyle/>
        <a:p>
          <a:endParaRPr lang="ru-RU"/>
        </a:p>
      </dgm:t>
    </dgm:pt>
    <dgm:pt modelId="{77C13737-E307-4BBF-9AC6-80C169710A6F}" type="sibTrans" cxnId="{2F16EF38-BD0A-425F-8079-85005C81BAB4}">
      <dgm:prSet/>
      <dgm:spPr/>
      <dgm:t>
        <a:bodyPr/>
        <a:lstStyle/>
        <a:p>
          <a:endParaRPr lang="ru-RU"/>
        </a:p>
      </dgm:t>
    </dgm:pt>
    <dgm:pt modelId="{6E686E3D-92A3-4373-92AA-4CA2F497E50F}">
      <dgm:prSet phldrT="[Текст]" custT="1"/>
      <dgm:spPr/>
      <dgm:t>
        <a:bodyPr/>
        <a:lstStyle/>
        <a:p>
          <a:r>
            <a:rPr lang="ru-RU" sz="2800" dirty="0" smtClean="0"/>
            <a:t>Обновление системы </a:t>
          </a:r>
          <a:r>
            <a:rPr lang="ru-RU" sz="2800" dirty="0" err="1" smtClean="0"/>
            <a:t>воспитательно</a:t>
          </a:r>
          <a:r>
            <a:rPr lang="ru-RU" sz="2800" dirty="0" smtClean="0"/>
            <a:t>-образовательной работы</a:t>
          </a:r>
          <a:endParaRPr lang="ru-RU" sz="2800" dirty="0"/>
        </a:p>
      </dgm:t>
    </dgm:pt>
    <dgm:pt modelId="{3F91FB1F-47ED-4210-A33E-E3430D775D06}" type="parTrans" cxnId="{DBC72E72-4732-4002-93C0-89EEE95E5D12}">
      <dgm:prSet/>
      <dgm:spPr/>
      <dgm:t>
        <a:bodyPr/>
        <a:lstStyle/>
        <a:p>
          <a:endParaRPr lang="ru-RU"/>
        </a:p>
      </dgm:t>
    </dgm:pt>
    <dgm:pt modelId="{9872D768-1A3A-4F5D-A3CC-B482C6166CE4}" type="sibTrans" cxnId="{DBC72E72-4732-4002-93C0-89EEE95E5D12}">
      <dgm:prSet/>
      <dgm:spPr/>
      <dgm:t>
        <a:bodyPr/>
        <a:lstStyle/>
        <a:p>
          <a:endParaRPr lang="ru-RU"/>
        </a:p>
      </dgm:t>
    </dgm:pt>
    <dgm:pt modelId="{9CA41145-0777-4B1F-AFC9-68CE34D9968A}">
      <dgm:prSet phldrT="[Текст]" custT="1"/>
      <dgm:spPr/>
      <dgm:t>
        <a:bodyPr/>
        <a:lstStyle/>
        <a:p>
          <a:r>
            <a:rPr lang="ru-RU" sz="2800" dirty="0" smtClean="0"/>
            <a:t>Дополнительное образование</a:t>
          </a:r>
          <a:endParaRPr lang="ru-RU" sz="2800" dirty="0"/>
        </a:p>
      </dgm:t>
    </dgm:pt>
    <dgm:pt modelId="{4DF3AD5D-2E42-4B8C-88CC-2A32ECDB9A14}" type="sibTrans" cxnId="{F07F448A-01A3-41DB-8E45-257C015743BE}">
      <dgm:prSet/>
      <dgm:spPr/>
      <dgm:t>
        <a:bodyPr/>
        <a:lstStyle/>
        <a:p>
          <a:endParaRPr lang="ru-RU"/>
        </a:p>
      </dgm:t>
    </dgm:pt>
    <dgm:pt modelId="{0C37D7B7-B498-4648-B097-F8931B9FA79F}" type="parTrans" cxnId="{F07F448A-01A3-41DB-8E45-257C015743BE}">
      <dgm:prSet/>
      <dgm:spPr/>
      <dgm:t>
        <a:bodyPr/>
        <a:lstStyle/>
        <a:p>
          <a:endParaRPr lang="ru-RU"/>
        </a:p>
      </dgm:t>
    </dgm:pt>
    <dgm:pt modelId="{3C81C731-98BC-4D65-B9CD-8116AE942D4A}">
      <dgm:prSet phldrT="[Текст]"/>
      <dgm:spPr/>
      <dgm:t>
        <a:bodyPr/>
        <a:lstStyle/>
        <a:p>
          <a:r>
            <a:rPr lang="ru-RU" dirty="0" smtClean="0"/>
            <a:t>Сетевое взаимодействие</a:t>
          </a:r>
          <a:endParaRPr lang="ru-RU" dirty="0"/>
        </a:p>
      </dgm:t>
    </dgm:pt>
    <dgm:pt modelId="{D83B64A9-CA96-4879-84B4-C1D17C0E6309}" type="parTrans" cxnId="{6BC7F1E1-F7FE-4AE7-8D3F-2D0D554202CC}">
      <dgm:prSet/>
      <dgm:spPr/>
      <dgm:t>
        <a:bodyPr/>
        <a:lstStyle/>
        <a:p>
          <a:endParaRPr lang="ru-RU"/>
        </a:p>
      </dgm:t>
    </dgm:pt>
    <dgm:pt modelId="{232DE315-EBC2-4CCF-8456-EAF83D10071A}" type="sibTrans" cxnId="{6BC7F1E1-F7FE-4AE7-8D3F-2D0D554202CC}">
      <dgm:prSet/>
      <dgm:spPr/>
      <dgm:t>
        <a:bodyPr/>
        <a:lstStyle/>
        <a:p>
          <a:endParaRPr lang="ru-RU"/>
        </a:p>
      </dgm:t>
    </dgm:pt>
    <dgm:pt modelId="{8AC07BB8-D808-470A-94C3-3BDF5033E426}" type="pres">
      <dgm:prSet presAssocID="{48E81148-2C9F-487C-87F5-5638C6FBC98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1775D2-24D3-401B-AABE-A5E5DF661A49}" type="pres">
      <dgm:prSet presAssocID="{33624DCE-3FE4-482C-AF2F-9B8E20BF2357}" presName="node" presStyleLbl="node1" presStyleIdx="0" presStyleCnt="5" custScaleX="87843" custScaleY="88238" custLinFactNeighborX="-608" custLinFactNeighborY="-42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28CBF-3702-47B0-9C46-43073C218065}" type="pres">
      <dgm:prSet presAssocID="{9A56F014-5379-4FF1-997F-3ADFF4194CFE}" presName="sibTrans" presStyleCnt="0"/>
      <dgm:spPr/>
    </dgm:pt>
    <dgm:pt modelId="{470BB189-A422-41D3-91E7-E55239FC3372}" type="pres">
      <dgm:prSet presAssocID="{481B1A57-A6DB-40C7-AA7B-D3C8CD08CCB6}" presName="node" presStyleLbl="node1" presStyleIdx="1" presStyleCnt="5" custScaleX="86549" custScaleY="81768" custLinFactNeighborX="-3209" custLinFactNeighborY="-39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A8D96-7381-444F-81FA-FC224336ED6E}" type="pres">
      <dgm:prSet presAssocID="{77C13737-E307-4BBF-9AC6-80C169710A6F}" presName="sibTrans" presStyleCnt="0"/>
      <dgm:spPr/>
    </dgm:pt>
    <dgm:pt modelId="{5AA174F0-E126-4EF0-A7ED-7400E600F8C8}" type="pres">
      <dgm:prSet presAssocID="{3C81C731-98BC-4D65-B9CD-8116AE942D4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0A78D-A8FE-41B1-9984-2297D63CFBDA}" type="pres">
      <dgm:prSet presAssocID="{232DE315-EBC2-4CCF-8456-EAF83D10071A}" presName="sibTrans" presStyleCnt="0"/>
      <dgm:spPr/>
    </dgm:pt>
    <dgm:pt modelId="{0ED7C7D8-5D27-4FF7-BD5D-C8A9B9A585F0}" type="pres">
      <dgm:prSet presAssocID="{6E686E3D-92A3-4373-92AA-4CA2F497E50F}" presName="node" presStyleLbl="node1" presStyleIdx="3" presStyleCnt="5" custScaleX="215335" custLinFactNeighborX="2250" custLinFactNeighborY="1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4F014-37A0-44B5-9E0B-25378DA3C327}" type="pres">
      <dgm:prSet presAssocID="{9872D768-1A3A-4F5D-A3CC-B482C6166CE4}" presName="sibTrans" presStyleCnt="0"/>
      <dgm:spPr/>
    </dgm:pt>
    <dgm:pt modelId="{61B44B0B-D6E0-4219-9F7D-D823AE4968F4}" type="pres">
      <dgm:prSet presAssocID="{9CA41145-0777-4B1F-AFC9-68CE34D9968A}" presName="node" presStyleLbl="node1" presStyleIdx="4" presStyleCnt="5" custScaleX="185010" custScaleY="81083" custLinFactNeighborX="11137" custLinFactNeighborY="-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EDED91-44FA-4A95-9AAC-16944F44B332}" type="presOf" srcId="{481B1A57-A6DB-40C7-AA7B-D3C8CD08CCB6}" destId="{470BB189-A422-41D3-91E7-E55239FC3372}" srcOrd="0" destOrd="0" presId="urn:microsoft.com/office/officeart/2005/8/layout/default#1"/>
    <dgm:cxn modelId="{F07F448A-01A3-41DB-8E45-257C015743BE}" srcId="{48E81148-2C9F-487C-87F5-5638C6FBC987}" destId="{9CA41145-0777-4B1F-AFC9-68CE34D9968A}" srcOrd="4" destOrd="0" parTransId="{0C37D7B7-B498-4648-B097-F8931B9FA79F}" sibTransId="{4DF3AD5D-2E42-4B8C-88CC-2A32ECDB9A14}"/>
    <dgm:cxn modelId="{2F16EF38-BD0A-425F-8079-85005C81BAB4}" srcId="{48E81148-2C9F-487C-87F5-5638C6FBC987}" destId="{481B1A57-A6DB-40C7-AA7B-D3C8CD08CCB6}" srcOrd="1" destOrd="0" parTransId="{FF90CB05-BD7D-4F5D-B8B2-61E6796D7FEA}" sibTransId="{77C13737-E307-4BBF-9AC6-80C169710A6F}"/>
    <dgm:cxn modelId="{C6066032-4E58-45E2-82C8-FBB9BFA2B8BD}" type="presOf" srcId="{6E686E3D-92A3-4373-92AA-4CA2F497E50F}" destId="{0ED7C7D8-5D27-4FF7-BD5D-C8A9B9A585F0}" srcOrd="0" destOrd="0" presId="urn:microsoft.com/office/officeart/2005/8/layout/default#1"/>
    <dgm:cxn modelId="{C7872FB8-7804-4C6E-A59A-26481FF2B255}" type="presOf" srcId="{48E81148-2C9F-487C-87F5-5638C6FBC987}" destId="{8AC07BB8-D808-470A-94C3-3BDF5033E426}" srcOrd="0" destOrd="0" presId="urn:microsoft.com/office/officeart/2005/8/layout/default#1"/>
    <dgm:cxn modelId="{C7EFDBE3-E5DF-4D4C-8260-D94EC0A4400C}" srcId="{48E81148-2C9F-487C-87F5-5638C6FBC987}" destId="{33624DCE-3FE4-482C-AF2F-9B8E20BF2357}" srcOrd="0" destOrd="0" parTransId="{A8707C2C-CF1A-45DF-B6CC-02C4E20D04F7}" sibTransId="{9A56F014-5379-4FF1-997F-3ADFF4194CFE}"/>
    <dgm:cxn modelId="{2ECA2BA1-4282-43E4-83E1-DF35F6ED97B5}" type="presOf" srcId="{33624DCE-3FE4-482C-AF2F-9B8E20BF2357}" destId="{D51775D2-24D3-401B-AABE-A5E5DF661A49}" srcOrd="0" destOrd="0" presId="urn:microsoft.com/office/officeart/2005/8/layout/default#1"/>
    <dgm:cxn modelId="{ACF2E407-2355-4A23-B79A-C7C30D7D69F9}" type="presOf" srcId="{9CA41145-0777-4B1F-AFC9-68CE34D9968A}" destId="{61B44B0B-D6E0-4219-9F7D-D823AE4968F4}" srcOrd="0" destOrd="0" presId="urn:microsoft.com/office/officeart/2005/8/layout/default#1"/>
    <dgm:cxn modelId="{6BC7F1E1-F7FE-4AE7-8D3F-2D0D554202CC}" srcId="{48E81148-2C9F-487C-87F5-5638C6FBC987}" destId="{3C81C731-98BC-4D65-B9CD-8116AE942D4A}" srcOrd="2" destOrd="0" parTransId="{D83B64A9-CA96-4879-84B4-C1D17C0E6309}" sibTransId="{232DE315-EBC2-4CCF-8456-EAF83D10071A}"/>
    <dgm:cxn modelId="{E7F5D1F1-A0C1-4780-A681-F79ABA718DC4}" type="presOf" srcId="{3C81C731-98BC-4D65-B9CD-8116AE942D4A}" destId="{5AA174F0-E126-4EF0-A7ED-7400E600F8C8}" srcOrd="0" destOrd="0" presId="urn:microsoft.com/office/officeart/2005/8/layout/default#1"/>
    <dgm:cxn modelId="{DBC72E72-4732-4002-93C0-89EEE95E5D12}" srcId="{48E81148-2C9F-487C-87F5-5638C6FBC987}" destId="{6E686E3D-92A3-4373-92AA-4CA2F497E50F}" srcOrd="3" destOrd="0" parTransId="{3F91FB1F-47ED-4210-A33E-E3430D775D06}" sibTransId="{9872D768-1A3A-4F5D-A3CC-B482C6166CE4}"/>
    <dgm:cxn modelId="{BB725FDC-FD95-40FA-B6E0-6296B31794F1}" type="presParOf" srcId="{8AC07BB8-D808-470A-94C3-3BDF5033E426}" destId="{D51775D2-24D3-401B-AABE-A5E5DF661A49}" srcOrd="0" destOrd="0" presId="urn:microsoft.com/office/officeart/2005/8/layout/default#1"/>
    <dgm:cxn modelId="{3D4F9F3A-85F0-4360-A454-68AF5D520EF3}" type="presParOf" srcId="{8AC07BB8-D808-470A-94C3-3BDF5033E426}" destId="{89C28CBF-3702-47B0-9C46-43073C218065}" srcOrd="1" destOrd="0" presId="urn:microsoft.com/office/officeart/2005/8/layout/default#1"/>
    <dgm:cxn modelId="{1E5A51E6-4DD9-43A9-B990-9C7DD4B42A98}" type="presParOf" srcId="{8AC07BB8-D808-470A-94C3-3BDF5033E426}" destId="{470BB189-A422-41D3-91E7-E55239FC3372}" srcOrd="2" destOrd="0" presId="urn:microsoft.com/office/officeart/2005/8/layout/default#1"/>
    <dgm:cxn modelId="{501BA6F8-C749-4F1C-8D55-59B3F8684A4A}" type="presParOf" srcId="{8AC07BB8-D808-470A-94C3-3BDF5033E426}" destId="{E36A8D96-7381-444F-81FA-FC224336ED6E}" srcOrd="3" destOrd="0" presId="urn:microsoft.com/office/officeart/2005/8/layout/default#1"/>
    <dgm:cxn modelId="{544C2D15-4EF5-4F61-BADC-2CFB0F317917}" type="presParOf" srcId="{8AC07BB8-D808-470A-94C3-3BDF5033E426}" destId="{5AA174F0-E126-4EF0-A7ED-7400E600F8C8}" srcOrd="4" destOrd="0" presId="urn:microsoft.com/office/officeart/2005/8/layout/default#1"/>
    <dgm:cxn modelId="{361C1673-422A-44DD-9701-9BD942C12C28}" type="presParOf" srcId="{8AC07BB8-D808-470A-94C3-3BDF5033E426}" destId="{B6F0A78D-A8FE-41B1-9984-2297D63CFBDA}" srcOrd="5" destOrd="0" presId="urn:microsoft.com/office/officeart/2005/8/layout/default#1"/>
    <dgm:cxn modelId="{5B697B1D-8E6F-4A20-A357-8B619E7B9C37}" type="presParOf" srcId="{8AC07BB8-D808-470A-94C3-3BDF5033E426}" destId="{0ED7C7D8-5D27-4FF7-BD5D-C8A9B9A585F0}" srcOrd="6" destOrd="0" presId="urn:microsoft.com/office/officeart/2005/8/layout/default#1"/>
    <dgm:cxn modelId="{C1F68DB1-6653-4E00-96DE-468FB98992B1}" type="presParOf" srcId="{8AC07BB8-D808-470A-94C3-3BDF5033E426}" destId="{E3F4F014-37A0-44B5-9E0B-25378DA3C327}" srcOrd="7" destOrd="0" presId="urn:microsoft.com/office/officeart/2005/8/layout/default#1"/>
    <dgm:cxn modelId="{B483277F-2D2E-4881-B4C3-57CD471099C9}" type="presParOf" srcId="{8AC07BB8-D808-470A-94C3-3BDF5033E426}" destId="{61B44B0B-D6E0-4219-9F7D-D823AE4968F4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5D63D-2555-4A2D-B19E-EE68B7690BAC}">
      <dsp:nvSpPr>
        <dsp:cNvPr id="0" name=""/>
        <dsp:cNvSpPr/>
      </dsp:nvSpPr>
      <dsp:spPr>
        <a:xfrm>
          <a:off x="2118427" y="223643"/>
          <a:ext cx="4161160" cy="4161160"/>
        </a:xfrm>
        <a:prstGeom prst="circularArrow">
          <a:avLst>
            <a:gd name="adj1" fmla="val 4668"/>
            <a:gd name="adj2" fmla="val 272909"/>
            <a:gd name="adj3" fmla="val 13928338"/>
            <a:gd name="adj4" fmla="val 17328631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246688-2574-4E87-949C-63C2FC06E193}">
      <dsp:nvSpPr>
        <dsp:cNvPr id="0" name=""/>
        <dsp:cNvSpPr/>
      </dsp:nvSpPr>
      <dsp:spPr>
        <a:xfrm>
          <a:off x="3245999" y="0"/>
          <a:ext cx="1906014" cy="13613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Образовательная деятельность</a:t>
          </a:r>
          <a:endParaRPr lang="ru-RU" sz="1700" kern="1200" dirty="0"/>
        </a:p>
      </dsp:txBody>
      <dsp:txXfrm>
        <a:off x="3312452" y="66453"/>
        <a:ext cx="1773108" cy="1228396"/>
      </dsp:txXfrm>
    </dsp:sp>
    <dsp:sp modelId="{B0BE3D10-E3B9-4A79-8437-30DE330C5A81}">
      <dsp:nvSpPr>
        <dsp:cNvPr id="0" name=""/>
        <dsp:cNvSpPr/>
      </dsp:nvSpPr>
      <dsp:spPr>
        <a:xfrm>
          <a:off x="5541207" y="1456179"/>
          <a:ext cx="1987066" cy="13613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Свободная деятельность</a:t>
          </a:r>
          <a:endParaRPr lang="ru-RU" sz="1700" kern="1200" dirty="0"/>
        </a:p>
      </dsp:txBody>
      <dsp:txXfrm>
        <a:off x="5607660" y="1522632"/>
        <a:ext cx="1854160" cy="1228396"/>
      </dsp:txXfrm>
    </dsp:sp>
    <dsp:sp modelId="{482DAA25-ED89-458E-8709-EA800E869A71}">
      <dsp:nvSpPr>
        <dsp:cNvPr id="0" name=""/>
        <dsp:cNvSpPr/>
      </dsp:nvSpPr>
      <dsp:spPr>
        <a:xfrm>
          <a:off x="3231123" y="2929661"/>
          <a:ext cx="2023413" cy="13613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Дополнительное образование </a:t>
          </a:r>
          <a:endParaRPr lang="ru-RU" sz="1700" kern="1200" dirty="0"/>
        </a:p>
      </dsp:txBody>
      <dsp:txXfrm>
        <a:off x="3297576" y="2996114"/>
        <a:ext cx="1890507" cy="1228396"/>
      </dsp:txXfrm>
    </dsp:sp>
    <dsp:sp modelId="{4EB06612-4DE3-47B6-BF26-01D17D01E60E}">
      <dsp:nvSpPr>
        <dsp:cNvPr id="0" name=""/>
        <dsp:cNvSpPr/>
      </dsp:nvSpPr>
      <dsp:spPr>
        <a:xfrm>
          <a:off x="839251" y="1528180"/>
          <a:ext cx="1741896" cy="13613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Совместная деятельность</a:t>
          </a:r>
          <a:endParaRPr lang="ru-RU" sz="1700" kern="1200" dirty="0"/>
        </a:p>
      </dsp:txBody>
      <dsp:txXfrm>
        <a:off x="905704" y="1594633"/>
        <a:ext cx="1608990" cy="1228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775D2-24D3-401B-AABE-A5E5DF661A49}">
      <dsp:nvSpPr>
        <dsp:cNvPr id="0" name=""/>
        <dsp:cNvSpPr/>
      </dsp:nvSpPr>
      <dsp:spPr>
        <a:xfrm>
          <a:off x="1720437" y="0"/>
          <a:ext cx="2104083" cy="1268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Кадровый потенциал</a:t>
          </a:r>
          <a:endParaRPr lang="ru-RU" sz="2000" kern="1200" dirty="0"/>
        </a:p>
      </dsp:txBody>
      <dsp:txXfrm>
        <a:off x="1720437" y="0"/>
        <a:ext cx="2104083" cy="1268126"/>
      </dsp:txXfrm>
    </dsp:sp>
    <dsp:sp modelId="{470BB189-A422-41D3-91E7-E55239FC3372}">
      <dsp:nvSpPr>
        <dsp:cNvPr id="0" name=""/>
        <dsp:cNvSpPr/>
      </dsp:nvSpPr>
      <dsp:spPr>
        <a:xfrm>
          <a:off x="4001746" y="0"/>
          <a:ext cx="2073088" cy="1175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Распространение опыта работы</a:t>
          </a:r>
          <a:endParaRPr lang="ru-RU" sz="2000" kern="1200" dirty="0"/>
        </a:p>
      </dsp:txBody>
      <dsp:txXfrm>
        <a:off x="4001746" y="0"/>
        <a:ext cx="2073088" cy="1175142"/>
      </dsp:txXfrm>
    </dsp:sp>
    <dsp:sp modelId="{0ED7C7D8-5D27-4FF7-BD5D-C8A9B9A585F0}">
      <dsp:nvSpPr>
        <dsp:cNvPr id="0" name=""/>
        <dsp:cNvSpPr/>
      </dsp:nvSpPr>
      <dsp:spPr>
        <a:xfrm>
          <a:off x="1418308" y="1528189"/>
          <a:ext cx="5157869" cy="14371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Обновление системы </a:t>
          </a:r>
          <a:r>
            <a:rPr lang="ru-RU" sz="2800" kern="1200" dirty="0" err="1" smtClean="0"/>
            <a:t>воспитательно</a:t>
          </a:r>
          <a:r>
            <a:rPr lang="ru-RU" sz="2800" kern="1200" dirty="0" smtClean="0"/>
            <a:t>-образовательной работы</a:t>
          </a:r>
          <a:endParaRPr lang="ru-RU" sz="2800" kern="1200" dirty="0"/>
        </a:p>
      </dsp:txBody>
      <dsp:txXfrm>
        <a:off x="1418308" y="1528189"/>
        <a:ext cx="5157869" cy="1437166"/>
      </dsp:txXfrm>
    </dsp:sp>
    <dsp:sp modelId="{61B44B0B-D6E0-4219-9F7D-D823AE4968F4}">
      <dsp:nvSpPr>
        <dsp:cNvPr id="0" name=""/>
        <dsp:cNvSpPr/>
      </dsp:nvSpPr>
      <dsp:spPr>
        <a:xfrm>
          <a:off x="1994360" y="3184375"/>
          <a:ext cx="4431502" cy="11652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Студия  ораторского искусства</a:t>
          </a:r>
          <a:endParaRPr lang="ru-RU" sz="2800" kern="1200" dirty="0"/>
        </a:p>
      </dsp:txBody>
      <dsp:txXfrm>
        <a:off x="1994360" y="3184375"/>
        <a:ext cx="4431502" cy="1165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6FC91F-274B-40EF-9333-50A2A4C0AD62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BF84DF-22D0-4396-B119-5D39F4432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1351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91054E-C113-452F-9AEE-100A66C9063F}" type="datetime1">
              <a:rPr lang="ru-RU" smtClean="0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BEC46-C5E2-4B00-93FD-EF82F4284C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225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823C46-110E-4F13-B13A-1914565471D2}" type="datetime1">
              <a:rPr lang="ru-RU" smtClean="0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2158F-C07D-4E71-822C-68A648B4DE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387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3658E3-6F5F-409D-8BD7-B31A53456C9B}" type="datetime1">
              <a:rPr lang="ru-RU" smtClean="0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D6766-4E1A-4026-B100-8D8EA13BF4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233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5D89C-B26F-4732-8D52-7E5BB496F923}" type="datetime1">
              <a:rPr lang="ru-RU" smtClean="0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428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62760-7462-4899-8B44-FF61F5CBFC9E}" type="datetime1">
              <a:rPr lang="ru-RU" smtClean="0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664D2-1BD0-4A61-B152-7B31CC6A8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246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FBC1B-F90D-4884-AF3C-36A573F9AEAC}" type="datetime1">
              <a:rPr lang="ru-RU" smtClean="0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948F9-966D-4B85-91B5-EB2161AA4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379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F821E-54B4-4548-BC11-6F6022107663}" type="datetime1">
              <a:rPr lang="ru-RU" smtClean="0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F0BB5-9D93-48C2-824D-82144272B7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264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0B916-3995-4F66-8077-5414E1552FDB}" type="datetime1">
              <a:rPr lang="ru-RU" smtClean="0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37D55-46E1-4C6C-A1CF-9F94FD8073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68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2B33E-A7A8-4FB0-B759-64CC55F5EDF9}" type="datetime1">
              <a:rPr lang="ru-RU" smtClean="0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03110-3EB0-485A-8B10-FF7B6ED983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579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92650-71DB-436C-83C4-29C4D082522F}" type="datetime1">
              <a:rPr lang="ru-RU" smtClean="0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11D12-DA6E-48D6-AA1A-3CD5D6126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125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830E3A-DA71-4F28-878B-AB0AA5324125}" type="datetime1">
              <a:rPr lang="ru-RU" smtClean="0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947C0-BD5D-464F-8EAE-7242CF0D7F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894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E0948006-4FA6-48EF-92EE-8579CDB701D8}" type="datetime1">
              <a:rPr lang="ru-RU" smtClean="0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27AC99-8E6A-459C-8DE1-0C83495690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819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4322477"/>
              </p:ext>
            </p:extLst>
          </p:nvPr>
        </p:nvGraphicFramePr>
        <p:xfrm>
          <a:off x="630382" y="2060848"/>
          <a:ext cx="7883235" cy="2636145"/>
        </p:xfrm>
        <a:graphic>
          <a:graphicData uri="http://schemas.openxmlformats.org/drawingml/2006/table">
            <a:tbl>
              <a:tblPr firstRow="1" bandRow="1"/>
              <a:tblGrid>
                <a:gridCol w="21464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367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8214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(полное):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коммуникативной компетентности 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дошкольников средствам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дивергентного речевого развития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166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(сокращенное):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коммуникативной компетентности дошкольников.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662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ирог 10"/>
          <p:cNvSpPr/>
          <p:nvPr/>
        </p:nvSpPr>
        <p:spPr>
          <a:xfrm rot="19580527">
            <a:off x="1909280" y="940062"/>
            <a:ext cx="5040000" cy="5040000"/>
          </a:xfrm>
          <a:prstGeom prst="pie">
            <a:avLst>
              <a:gd name="adj1" fmla="val 467471"/>
              <a:gd name="adj2" fmla="val 743098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ирог 23"/>
          <p:cNvSpPr>
            <a:spLocks/>
          </p:cNvSpPr>
          <p:nvPr/>
        </p:nvSpPr>
        <p:spPr>
          <a:xfrm rot="13275985">
            <a:off x="1909280" y="951485"/>
            <a:ext cx="5040000" cy="5040000"/>
          </a:xfrm>
          <a:prstGeom prst="pie">
            <a:avLst>
              <a:gd name="adj1" fmla="val 20290314"/>
              <a:gd name="adj2" fmla="val 67186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ирог 19"/>
          <p:cNvSpPr/>
          <p:nvPr/>
        </p:nvSpPr>
        <p:spPr>
          <a:xfrm rot="6081074">
            <a:off x="1927294" y="939289"/>
            <a:ext cx="5040000" cy="5040000"/>
          </a:xfrm>
          <a:prstGeom prst="pie">
            <a:avLst>
              <a:gd name="adj1" fmla="val 20900508"/>
              <a:gd name="adj2" fmla="val 583732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4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4556"/>
            <a:ext cx="7886700" cy="576064"/>
          </a:xfrm>
        </p:spPr>
        <p:txBody>
          <a:bodyPr>
            <a:noAutofit/>
          </a:bodyPr>
          <a:lstStyle/>
          <a:p>
            <a:pPr marL="342900" lvl="0" indent="-342900" algn="ctr"/>
            <a:endParaRPr lang="ru-RU" sz="20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51520" y="6453336"/>
            <a:ext cx="7920880" cy="26814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1500174"/>
            <a:ext cx="248670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Изучение педагогических потребностей </a:t>
            </a:r>
          </a:p>
          <a:p>
            <a:pPr algn="ctr"/>
            <a:endParaRPr lang="ru-RU" sz="16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144000" y="1412776"/>
            <a:ext cx="0" cy="432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кругленный прямоугольник 2"/>
          <p:cNvSpPr/>
          <p:nvPr/>
        </p:nvSpPr>
        <p:spPr>
          <a:xfrm>
            <a:off x="3277589" y="2947950"/>
            <a:ext cx="2303382" cy="9157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Коммуникативные компетентности воспитанников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4876" y="1571612"/>
            <a:ext cx="228641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Индивидуальный образовательный маршрут педагога </a:t>
            </a:r>
            <a:endParaRPr lang="ru-RU" sz="16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929190" y="4071942"/>
            <a:ext cx="2486703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Изучение методологических подходов</a:t>
            </a:r>
          </a:p>
          <a:p>
            <a:pPr algn="ctr"/>
            <a:endParaRPr lang="ru-RU" sz="16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3929066"/>
            <a:ext cx="248670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Создание сетевого взаимодействия</a:t>
            </a:r>
            <a:endParaRPr lang="ru-RU" sz="1600" b="1" dirty="0" smtClean="0"/>
          </a:p>
          <a:p>
            <a:pPr algn="ctr"/>
            <a:endParaRPr lang="ru-RU" sz="16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143240" y="5643578"/>
            <a:ext cx="248670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Внедрение полученных знаний</a:t>
            </a:r>
          </a:p>
          <a:p>
            <a:pPr algn="ctr"/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78999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 animBg="1"/>
      <p:bldP spid="20" grpId="0" animBg="1"/>
      <p:bldP spid="34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03110-3EB0-485A-8B10-FF7B6ED9832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0869277"/>
              </p:ext>
            </p:extLst>
          </p:nvPr>
        </p:nvGraphicFramePr>
        <p:xfrm>
          <a:off x="611560" y="980728"/>
          <a:ext cx="7632849" cy="4379686"/>
        </p:xfrm>
        <a:graphic>
          <a:graphicData uri="http://schemas.openxmlformats.org/drawingml/2006/table">
            <a:tbl>
              <a:tblPr firstRow="1" bandRow="1"/>
              <a:tblGrid>
                <a:gridCol w="1512168"/>
                <a:gridCol w="6120681"/>
              </a:tblGrid>
              <a:tr h="437968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Раскрыть базовые подходы к способам, этапам и формам достижения целей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lvl="0" algn="just"/>
                      <a:r>
                        <a:rPr lang="ru-RU" sz="2400" b="1" i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r>
                        <a:rPr lang="ru-RU" sz="1800" b="1" i="0" dirty="0" smtClean="0">
                          <a:solidFill>
                            <a:schemeClr val="accent2"/>
                          </a:solidFill>
                        </a:rPr>
                        <a:t>.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Наполнение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компонентов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воспитательно-образовательной</a:t>
                      </a: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работы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содержанием (технологиями, механизмами, формами) по развитию коммуникативной компетентности воспитанников.</a:t>
                      </a: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595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614968"/>
          </a:xfrm>
        </p:spPr>
        <p:txBody>
          <a:bodyPr/>
          <a:lstStyle/>
          <a:p>
            <a:pPr algn="ctr"/>
            <a:r>
              <a:rPr lang="ru-RU" b="1" dirty="0" smtClean="0"/>
              <a:t>Механизм решения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3770168"/>
              </p:ext>
            </p:extLst>
          </p:nvPr>
        </p:nvGraphicFramePr>
        <p:xfrm>
          <a:off x="683568" y="1052736"/>
          <a:ext cx="7886700" cy="4876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86482" y="3029634"/>
            <a:ext cx="228166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Коммуникативная </a:t>
            </a:r>
            <a:r>
              <a:rPr lang="ru-RU" b="1" dirty="0" smtClean="0"/>
              <a:t>компетентность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058724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03110-3EB0-485A-8B10-FF7B6ED9832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5404027"/>
              </p:ext>
            </p:extLst>
          </p:nvPr>
        </p:nvGraphicFramePr>
        <p:xfrm>
          <a:off x="633413" y="908720"/>
          <a:ext cx="7632849" cy="5299766"/>
        </p:xfrm>
        <a:graphic>
          <a:graphicData uri="http://schemas.openxmlformats.org/drawingml/2006/table">
            <a:tbl>
              <a:tblPr firstRow="1" bandRow="1"/>
              <a:tblGrid>
                <a:gridCol w="1512168"/>
                <a:gridCol w="6120681"/>
              </a:tblGrid>
              <a:tr h="529976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Раскрыть базовые подходы к способам, этапам и формам достижения целей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3.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Включение семьи в </a:t>
                      </a:r>
                      <a:r>
                        <a:rPr lang="ru-RU" sz="2400" b="1" dirty="0" smtClean="0">
                          <a:solidFill>
                            <a:schemeClr val="accent1"/>
                          </a:solidFill>
                        </a:rPr>
                        <a:t>процессы развития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коммуникативной компетентности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воспитанников.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293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299" y="116632"/>
            <a:ext cx="8568662" cy="57606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Механизм решения </a:t>
            </a:r>
            <a:endParaRPr lang="ru-RU" sz="20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18514" y="6401262"/>
            <a:ext cx="8424936" cy="340148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285" b="14702"/>
          <a:stretch/>
        </p:blipFill>
        <p:spPr>
          <a:xfrm>
            <a:off x="3939377" y="2945339"/>
            <a:ext cx="1314427" cy="1091153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4026637" y="4028762"/>
            <a:ext cx="13209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</a:rPr>
              <a:t>СЕМЬЯ</a:t>
            </a:r>
            <a:r>
              <a:rPr lang="ru-RU" sz="1200" b="1" dirty="0" smtClean="0">
                <a:solidFill>
                  <a:prstClr val="black"/>
                </a:solidFill>
              </a:rPr>
              <a:t> 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25820" y="651887"/>
            <a:ext cx="2880000" cy="2880000"/>
          </a:xfrm>
          <a:prstGeom prst="ellipse">
            <a:avLst/>
          </a:prstGeom>
          <a:solidFill>
            <a:schemeClr val="accent1">
              <a:alpha val="1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621191" y="651887"/>
            <a:ext cx="2880000" cy="2880000"/>
          </a:xfrm>
          <a:prstGeom prst="ellipse">
            <a:avLst/>
          </a:prstGeom>
          <a:solidFill>
            <a:schemeClr val="accent1">
              <a:alpha val="1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normAutofit/>
          </a:bodyPr>
          <a:lstStyle/>
          <a:p>
            <a:pPr lvl="0" algn="ctr"/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875408" y="3490915"/>
            <a:ext cx="2880000" cy="2880000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лево 7"/>
          <p:cNvSpPr/>
          <p:nvPr/>
        </p:nvSpPr>
        <p:spPr>
          <a:xfrm rot="2001958">
            <a:off x="3326981" y="2706976"/>
            <a:ext cx="329800" cy="568874"/>
          </a:xfrm>
          <a:prstGeom prst="leftArrow">
            <a:avLst/>
          </a:prstGeom>
          <a:solidFill>
            <a:schemeClr val="accent1">
              <a:alpha val="4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491880" y="2492896"/>
            <a:ext cx="2160000" cy="21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8" name="Стрелка влево 17"/>
          <p:cNvSpPr/>
          <p:nvPr/>
        </p:nvSpPr>
        <p:spPr>
          <a:xfrm rot="9276851">
            <a:off x="5541655" y="2708438"/>
            <a:ext cx="339328" cy="568874"/>
          </a:xfrm>
          <a:prstGeom prst="leftArrow">
            <a:avLst/>
          </a:prstGeom>
          <a:solidFill>
            <a:schemeClr val="accent1">
              <a:alpha val="4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лево 18"/>
          <p:cNvSpPr/>
          <p:nvPr/>
        </p:nvSpPr>
        <p:spPr>
          <a:xfrm rot="12533409">
            <a:off x="5494118" y="3897696"/>
            <a:ext cx="315521" cy="568874"/>
          </a:xfrm>
          <a:prstGeom prst="leftArrow">
            <a:avLst/>
          </a:prstGeom>
          <a:solidFill>
            <a:schemeClr val="accent1">
              <a:alpha val="4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18481" y="3601761"/>
            <a:ext cx="2880000" cy="2880000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Стрелка влево 20"/>
          <p:cNvSpPr/>
          <p:nvPr/>
        </p:nvSpPr>
        <p:spPr>
          <a:xfrm rot="19529036">
            <a:off x="3440720" y="4075815"/>
            <a:ext cx="315521" cy="568874"/>
          </a:xfrm>
          <a:prstGeom prst="leftArrow">
            <a:avLst/>
          </a:prstGeom>
          <a:solidFill>
            <a:schemeClr val="accent1">
              <a:alpha val="4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7197" y="1214724"/>
            <a:ext cx="29186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Изучение </a:t>
            </a:r>
            <a:r>
              <a:rPr lang="ru-RU" b="1" dirty="0"/>
              <a:t>основ развития коммуникативной компетентности </a:t>
            </a:r>
            <a:r>
              <a:rPr lang="ru-RU" b="1" dirty="0" smtClean="0"/>
              <a:t>воспитанников</a:t>
            </a:r>
            <a:endParaRPr lang="ru-RU" b="1" dirty="0"/>
          </a:p>
          <a:p>
            <a:pPr lvl="0" algn="ctr"/>
            <a:endParaRPr lang="ru-RU" dirty="0">
              <a:solidFill>
                <a:prstClr val="black"/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49837" y="4439121"/>
            <a:ext cx="26319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Организация системы совместных мероприятий «Ребенок+ Педагог+ Родитель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927426" y="1383389"/>
            <a:ext cx="25164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/>
              <a:t>Включение родителей в практику освоения полученных знаний в домашних </a:t>
            </a:r>
            <a:r>
              <a:rPr lang="ru-RU" b="1" dirty="0" smtClean="0"/>
              <a:t>условиях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693043" y="4417259"/>
            <a:ext cx="27508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/>
              <a:t>Создание </a:t>
            </a:r>
            <a:r>
              <a:rPr lang="en-US" b="1" smtClean="0"/>
              <a:t>Web</a:t>
            </a:r>
            <a:r>
              <a:rPr lang="ru-RU" b="1" smtClean="0"/>
              <a:t>-страницы </a:t>
            </a:r>
            <a:r>
              <a:rPr lang="ru-RU" b="1" dirty="0" smtClean="0"/>
              <a:t>на </a:t>
            </a:r>
            <a:r>
              <a:rPr lang="ru-RU" b="1" smtClean="0"/>
              <a:t>сайте ДОУ </a:t>
            </a:r>
            <a:endParaRPr lang="ru-RU" b="1" dirty="0">
              <a:solidFill>
                <a:prstClr val="black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135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8" grpId="0" animBg="1"/>
      <p:bldP spid="18" grpId="0" animBg="1"/>
      <p:bldP spid="19" grpId="0" animBg="1"/>
      <p:bldP spid="20" grpId="0" animBg="1"/>
      <p:bldP spid="21" grpId="0" animBg="1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Модель функционирования результатов проекта</a:t>
            </a:r>
            <a:endParaRPr lang="ru-RU" sz="28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2808721"/>
              </p:ext>
            </p:extLst>
          </p:nvPr>
        </p:nvGraphicFramePr>
        <p:xfrm>
          <a:off x="633413" y="18288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4084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16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7031" y="404664"/>
            <a:ext cx="8389937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Модель функционирования результатов проекта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62A7"/>
              </a:solidFill>
              <a:effectLst/>
              <a:uLnTx/>
              <a:uFillTx/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7" y="1196752"/>
            <a:ext cx="7704855" cy="4752528"/>
          </a:xfrm>
          <a:prstGeom prst="rect">
            <a:avLst/>
          </a:prstGeom>
          <a:solidFill>
            <a:srgbClr val="0062A7"/>
          </a:solidFill>
          <a:ln w="12700" cap="flat" cmpd="sng" algn="ctr">
            <a:solidFill>
              <a:srgbClr val="0062A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 anchorCtr="0"/>
          <a:lstStyle/>
          <a:p>
            <a:pPr marL="342900" marR="0" lvl="0" indent="-342900" defTabSz="986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800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Создана методическая база.</a:t>
            </a:r>
          </a:p>
          <a:p>
            <a:pPr marL="342900" marR="0" lvl="0" indent="-342900" defTabSz="986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800" b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Создан широкий круг участников образовательных и иных организаций.</a:t>
            </a:r>
          </a:p>
          <a:p>
            <a:pPr marL="342900" marR="0" lvl="0" indent="-342900" defTabSz="986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800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Создан сайт</a:t>
            </a:r>
            <a:r>
              <a:rPr lang="ru-RU" sz="2800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kern="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defTabSz="986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800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Созданы условия для непрерывного развития коммуникативных </a:t>
            </a:r>
            <a:r>
              <a:rPr lang="ru-RU" sz="2800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компетентностей </a:t>
            </a:r>
            <a:r>
              <a:rPr lang="ru-RU" sz="2800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педагогов.</a:t>
            </a:r>
          </a:p>
          <a:p>
            <a:pPr marL="342900" marR="0" lvl="0" indent="-342900" defTabSz="986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800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Обогащение </a:t>
            </a:r>
            <a:r>
              <a:rPr lang="ru-RU" sz="2800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образовательной среды.</a:t>
            </a:r>
          </a:p>
          <a:p>
            <a:pPr marL="342900" marR="0" lvl="0" indent="-342900" defTabSz="9869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159" b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88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17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81063" y="260648"/>
            <a:ext cx="6787281" cy="38277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Реестр заинтересованных сторон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62A7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9360906"/>
              </p:ext>
            </p:extLst>
          </p:nvPr>
        </p:nvGraphicFramePr>
        <p:xfrm>
          <a:off x="179511" y="764703"/>
          <a:ext cx="8712970" cy="5394960"/>
        </p:xfrm>
        <a:graphic>
          <a:graphicData uri="http://schemas.openxmlformats.org/drawingml/2006/table">
            <a:tbl>
              <a:tblPr firstRow="1" bandRow="1"/>
              <a:tblGrid>
                <a:gridCol w="5489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599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09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4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956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 или организация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Представитель интересов</a:t>
                      </a:r>
                      <a:b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(ФИО, должность)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Ожидание от реализации проекта (программы)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692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Администрация города Невинномысска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Глава города Невинномысска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Повысится уровень языковой культуры жителей города Невинномысска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428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Управление образования администрации города Невинномысска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Начальник управления образования города Невинномысска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Повышение доли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детей поступающих в школу с легкой степенью адаптации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428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Общеобразовательные школы </a:t>
                      </a:r>
                      <a:r>
                        <a:rPr lang="ru-RU" sz="1800" smtClean="0">
                          <a:solidFill>
                            <a:schemeClr val="tx1"/>
                          </a:solidFill>
                        </a:rPr>
                        <a:t>города Невинномысска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Директора школ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Повышение доли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детей поступающих в школу с легкой степенью адаптации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560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Дополнительное образование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Педагоги дополнительного образования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Увеличение детей посещающих кружки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35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18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712099" y="225553"/>
            <a:ext cx="7676326" cy="827183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Реестр рисков и возможностей проекта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62A7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23024051"/>
              </p:ext>
            </p:extLst>
          </p:nvPr>
        </p:nvGraphicFramePr>
        <p:xfrm>
          <a:off x="712098" y="1146303"/>
          <a:ext cx="7964358" cy="4879885"/>
        </p:xfrm>
        <a:graphic>
          <a:graphicData uri="http://schemas.openxmlformats.org/drawingml/2006/table">
            <a:tbl>
              <a:tblPr firstRow="1" firstCol="1" bandRow="1"/>
              <a:tblGrid>
                <a:gridCol w="455316">
                  <a:extLst>
                    <a:ext uri="{9D8B030D-6E8A-4147-A177-3AD203B41FA5}">
                      <a16:colId xmlns:a16="http://schemas.microsoft.com/office/drawing/2014/main" xmlns="" val="1275925445"/>
                    </a:ext>
                  </a:extLst>
                </a:gridCol>
                <a:gridCol w="3580428">
                  <a:extLst>
                    <a:ext uri="{9D8B030D-6E8A-4147-A177-3AD203B41FA5}">
                      <a16:colId xmlns:a16="http://schemas.microsoft.com/office/drawing/2014/main" xmlns="" val="123190958"/>
                    </a:ext>
                  </a:extLst>
                </a:gridCol>
                <a:gridCol w="3928614">
                  <a:extLst>
                    <a:ext uri="{9D8B030D-6E8A-4147-A177-3AD203B41FA5}">
                      <a16:colId xmlns:a16="http://schemas.microsoft.com/office/drawing/2014/main" xmlns="" val="1236641119"/>
                    </a:ext>
                  </a:extLst>
                </a:gridCol>
              </a:tblGrid>
              <a:tr h="736766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риска/возможности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Действия по предупреждению </a:t>
                      </a: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риска/ </a:t>
                      </a:r>
                    </a:p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реализации возможности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0777030"/>
                  </a:ext>
                </a:extLst>
              </a:tr>
              <a:tr h="65461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Внедрение государственной программы по развитию коммуникативной компетентности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нтеграция государственной программы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 проектом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371526"/>
                  </a:ext>
                </a:extLst>
              </a:tr>
              <a:tr h="6760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8934880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8658397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0843841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5808122"/>
                  </a:ext>
                </a:extLst>
              </a:tr>
              <a:tr h="683881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6121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883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395536" y="0"/>
            <a:ext cx="3898776" cy="901337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Бюджет проекта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62A7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5382176"/>
              </p:ext>
            </p:extLst>
          </p:nvPr>
        </p:nvGraphicFramePr>
        <p:xfrm>
          <a:off x="179512" y="764703"/>
          <a:ext cx="8831325" cy="5664257"/>
        </p:xfrm>
        <a:graphic>
          <a:graphicData uri="http://schemas.openxmlformats.org/drawingml/2006/table">
            <a:tbl>
              <a:tblPr firstRow="1" bandRow="1"/>
              <a:tblGrid>
                <a:gridCol w="540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01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49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06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1795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5745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11976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618360"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п/п0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Бюджетные источники финансирования, млн рублей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Внебюджетные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источники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финансирования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Всего,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рублей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3372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бюджет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Консолидированные бюджеты субъектов Российской Федерации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3372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субсидии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федерального бюджета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T w="38100" cmpd="sng">
                      <a:noFill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8837"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1" i="0" u="none" strike="noStrike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Общие организационные мероприятия по проекту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057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/>
                        <a:t>Приглашение эксперта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20000,00</a:t>
                      </a:r>
                    </a:p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20000,00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354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/>
                        <a:t>Декорации</a:t>
                      </a:r>
                      <a:r>
                        <a:rPr lang="ru-RU" sz="1400" baseline="0" dirty="0" smtClean="0"/>
                        <a:t> и костюмы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30000,00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30000,00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354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/>
                        <a:t>Методические</a:t>
                      </a:r>
                      <a:r>
                        <a:rPr lang="ru-RU" sz="1400" baseline="0" dirty="0" smtClean="0"/>
                        <a:t> пособия и литература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20000,00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20000,00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3903"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b="1" i="0" u="none" strike="noStrike" kern="12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Функциональное направление проекта</a:t>
                      </a:r>
                      <a:endParaRPr lang="ru-RU" sz="16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354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400" dirty="0" smtClean="0"/>
                        <a:t>Организация</a:t>
                      </a:r>
                      <a:r>
                        <a:rPr lang="ru-RU" sz="1400" baseline="0" dirty="0" smtClean="0"/>
                        <a:t> семинаров, по обмену опытом работы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350000,00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/>
                        <a:t>350000,00</a:t>
                      </a:r>
                    </a:p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2372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7886700" cy="4351337"/>
          </a:xfrm>
        </p:spPr>
        <p:txBody>
          <a:bodyPr/>
          <a:lstStyle/>
          <a:p>
            <a:r>
              <a:rPr lang="ru-RU" dirty="0" smtClean="0"/>
              <a:t>Дивергентное речевое развитие – это развитие речевых возможностей детей средствами дивергентного мышления.</a:t>
            </a:r>
          </a:p>
          <a:p>
            <a:r>
              <a:rPr lang="ru-RU" dirty="0" smtClean="0"/>
              <a:t>Дивергентное мышление –  творческое, оригинальное мышление. Является основой творчества.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Коммуникативная компетентность ребенка – это умение и способность устанавливать и поддерживать необходимые контакты с людьми.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45042023"/>
              </p:ext>
            </p:extLst>
          </p:nvPr>
        </p:nvGraphicFramePr>
        <p:xfrm>
          <a:off x="395536" y="1124744"/>
          <a:ext cx="8451090" cy="5009541"/>
        </p:xfrm>
        <a:graphic>
          <a:graphicData uri="http://schemas.openxmlformats.org/drawingml/2006/table">
            <a:tbl>
              <a:tblPr/>
              <a:tblGrid>
                <a:gridCol w="3474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761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9602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Формальные основания для инициации проекта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5B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ru-RU" sz="1800" b="1" dirty="0" smtClean="0"/>
                        <a:t>Приказ Министерства</a:t>
                      </a:r>
                      <a:r>
                        <a:rPr lang="ru-RU" sz="1800" b="1" baseline="0" dirty="0" smtClean="0"/>
                        <a:t> и науки РФ от 17.10.2013 № 1155 «Об утверждении </a:t>
                      </a:r>
                      <a:r>
                        <a:rPr lang="ru-RU" sz="1800" b="1" dirty="0" smtClean="0"/>
                        <a:t>ФГОС ДО»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ru-RU" sz="1800" b="1" dirty="0" smtClean="0"/>
                        <a:t>Постановление правительства</a:t>
                      </a:r>
                      <a:r>
                        <a:rPr lang="ru-RU" sz="1800" b="1" baseline="0" dirty="0" smtClean="0"/>
                        <a:t> РФ от 20.05.2015 № 481 «О федеральной целевой программе «Русский язык» на 2016-2020 годы</a:t>
                      </a:r>
                      <a:endParaRPr lang="ru-RU" sz="1800" b="1" dirty="0" smtClean="0"/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ru-RU" sz="1800" b="1" dirty="0" smtClean="0"/>
                        <a:t>Атлас новых профессий. Москва 2014, Агентство стратегических инициатив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298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Связь с государственными программами Российской Федерации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5B6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Стратегия -  2020: Новая модель роста - новая социальная политика.</a:t>
                      </a: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Стратегия развития  воспитания в Российской Федерации на период до 2025 года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Государственная программа    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Ставропольского края «Развитие  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образования»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73113" y="383536"/>
            <a:ext cx="6967239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Предпосылки реализации проекта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62A7"/>
              </a:solidFill>
              <a:effectLst/>
              <a:uLnTx/>
              <a:uFillTx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395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3768257"/>
              </p:ext>
            </p:extLst>
          </p:nvPr>
        </p:nvGraphicFramePr>
        <p:xfrm>
          <a:off x="607955" y="188641"/>
          <a:ext cx="7880947" cy="3419907"/>
        </p:xfrm>
        <a:graphic>
          <a:graphicData uri="http://schemas.openxmlformats.org/drawingml/2006/table">
            <a:tbl>
              <a:tblPr firstRow="1" firstCol="1" bandRow="1"/>
              <a:tblGrid>
                <a:gridCol w="2019829">
                  <a:extLst>
                    <a:ext uri="{9D8B030D-6E8A-4147-A177-3AD203B41FA5}">
                      <a16:colId xmlns:a16="http://schemas.microsoft.com/office/drawing/2014/main" xmlns="" val="1973703757"/>
                    </a:ext>
                  </a:extLst>
                </a:gridCol>
                <a:gridCol w="4241645">
                  <a:extLst>
                    <a:ext uri="{9D8B030D-6E8A-4147-A177-3AD203B41FA5}">
                      <a16:colId xmlns:a16="http://schemas.microsoft.com/office/drawing/2014/main" xmlns="" val="119063058"/>
                    </a:ext>
                  </a:extLst>
                </a:gridCol>
                <a:gridCol w="1619473">
                  <a:extLst>
                    <a:ext uri="{9D8B030D-6E8A-4147-A177-3AD203B41FA5}">
                      <a16:colId xmlns:a16="http://schemas.microsoft.com/office/drawing/2014/main" xmlns="" val="2923494648"/>
                    </a:ext>
                  </a:extLst>
                </a:gridCol>
              </a:tblGrid>
              <a:tr h="71690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начала и окончания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01.12. 2018</a:t>
                      </a:r>
                      <a:r>
                        <a:rPr lang="ru-RU" sz="14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 30.10. 2021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1725505"/>
                  </a:ext>
                </a:extLst>
              </a:tr>
              <a:tr h="5528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ФИО, должность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8360854"/>
                  </a:ext>
                </a:extLst>
              </a:tr>
              <a:tr h="55280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Ткачук Владимир Михайлович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3251668"/>
                  </a:ext>
                </a:extLst>
              </a:tr>
              <a:tr h="71690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Функциональный заказчик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на группах из разных регионов или заполнить пример одного региона или не заполнять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6323597"/>
                  </a:ext>
                </a:extLst>
              </a:tr>
              <a:tr h="70094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Гавриленко М.В.</a:t>
                      </a: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851737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2251135"/>
              </p:ext>
            </p:extLst>
          </p:nvPr>
        </p:nvGraphicFramePr>
        <p:xfrm>
          <a:off x="611560" y="3645024"/>
          <a:ext cx="7880947" cy="3383280"/>
        </p:xfrm>
        <a:graphic>
          <a:graphicData uri="http://schemas.openxmlformats.org/drawingml/2006/table">
            <a:tbl>
              <a:tblPr firstRow="1" bandRow="1"/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647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4987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Список разработчиков 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 (регион,  должность, место работы)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Ставропольский край, г. Невинномысск, МБДОУ № 1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Ставропольский край, г. </a:t>
                      </a:r>
                      <a:r>
                        <a:rPr lang="ru-RU" sz="1800" b="0" smtClean="0">
                          <a:solidFill>
                            <a:schemeClr val="tx1"/>
                          </a:solidFill>
                        </a:rPr>
                        <a:t>Невинномысск, МБДОУ № 4</a:t>
                      </a: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Ставропольский край, г. Невинномысск, МБДОУ № 10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Ставропольский край, г. Невинномысск, МБДОУ № 16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Ставропольский край, г. Невинномысск, МБДОУ № 15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Ставропольский край, г. Невинномысск, МБДОУ № 14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Ставропольский край, г. Невинномысск, МБДОУ № 25</a:t>
                      </a:r>
                      <a:endParaRPr lang="ru-RU" sz="1800" b="0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Ставропольский край, г. Невинномысск, МБДОУ № 27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Ставропольский край, г. Невинномысск, МБДОУ №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42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Ставропольский край, г. Невинномысск, МБДОУ № 43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Ставропольский край, г. Невинномысск, МБДОУ № 46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Ставропольский край, г. Невинномысск, МБДОУ № 49</a:t>
                      </a:r>
                      <a:endParaRPr lang="ru-RU" sz="1800" b="0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568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2098" cy="43204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   </a:t>
            </a:r>
            <a:r>
              <a:rPr lang="ru-RU" dirty="0" smtClean="0">
                <a:latin typeface="+mn-lt"/>
              </a:rPr>
              <a:t>   </a:t>
            </a:r>
            <a:endParaRPr lang="ru-RU" sz="31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8EE5AD83-6827-46B7-BFCD-15AADAE0211B}"/>
              </a:ext>
            </a:extLst>
          </p:cNvPr>
          <p:cNvGrpSpPr/>
          <p:nvPr/>
        </p:nvGrpSpPr>
        <p:grpSpPr>
          <a:xfrm>
            <a:off x="611560" y="908721"/>
            <a:ext cx="7754366" cy="5299132"/>
            <a:chOff x="1632418" y="2536137"/>
            <a:chExt cx="6756006" cy="4083063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27A3BB45-5483-4645-83F0-3018BCEE5238}"/>
                </a:ext>
              </a:extLst>
            </p:cNvPr>
            <p:cNvSpPr/>
            <p:nvPr/>
          </p:nvSpPr>
          <p:spPr>
            <a:xfrm>
              <a:off x="1632418" y="2536137"/>
              <a:ext cx="2691900" cy="2098181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Человеку, чтобы быть </a:t>
              </a:r>
              <a:r>
                <a:rPr lang="ru-RU" dirty="0" err="1" smtClean="0">
                  <a:solidFill>
                    <a:schemeClr val="tx1"/>
                  </a:solidFill>
                </a:rPr>
                <a:t>конкурентноспособным</a:t>
              </a:r>
              <a:r>
                <a:rPr lang="ru-RU" dirty="0" smtClean="0">
                  <a:solidFill>
                    <a:schemeClr val="tx1"/>
                  </a:solidFill>
                </a:rPr>
                <a:t>, </a:t>
              </a:r>
              <a:r>
                <a:rPr lang="ru-RU" dirty="0">
                  <a:solidFill>
                    <a:schemeClr val="tx1"/>
                  </a:solidFill>
                </a:rPr>
                <a:t>необходимо </a:t>
              </a:r>
              <a:r>
                <a:rPr lang="ru-RU" b="1" dirty="0">
                  <a:solidFill>
                    <a:schemeClr val="tx1"/>
                  </a:solidFill>
                </a:rPr>
                <a:t>обладать высоким уровнем коммуникативной </a:t>
              </a:r>
              <a:r>
                <a:rPr lang="ru-RU" b="1" dirty="0" smtClean="0">
                  <a:solidFill>
                    <a:schemeClr val="tx1"/>
                  </a:solidFill>
                </a:rPr>
                <a:t>компетентности</a:t>
              </a:r>
              <a:r>
                <a:rPr lang="ru-RU" dirty="0" smtClean="0">
                  <a:solidFill>
                    <a:schemeClr val="tx1"/>
                  </a:solidFill>
                </a:rPr>
                <a:t>, которую необходимо формировать начиная с дошкольного возраста. 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D8ECA644-4DBA-4625-AFB4-A3B243873548}"/>
                </a:ext>
              </a:extLst>
            </p:cNvPr>
            <p:cNvSpPr/>
            <p:nvPr/>
          </p:nvSpPr>
          <p:spPr>
            <a:xfrm>
              <a:off x="5724128" y="2536137"/>
              <a:ext cx="2664296" cy="2098181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6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В дошкольном образовании хорошо развиваются все компоненты устной речи, однако </a:t>
              </a:r>
              <a:r>
                <a:rPr lang="ru-RU" b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слабо развита </a:t>
              </a:r>
              <a:r>
                <a:rPr lang="ru-RU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у обучающихся </a:t>
              </a:r>
              <a:r>
                <a:rPr lang="ru-RU" b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способность решать языковыми средствами </a:t>
              </a:r>
              <a:r>
                <a:rPr lang="ru-RU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те или иные </a:t>
              </a:r>
              <a:r>
                <a:rPr lang="ru-RU" b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коммуникативные задачи в разных сферах и ситуациях </a:t>
              </a:r>
              <a:r>
                <a:rPr lang="ru-RU" b="1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общения.</a:t>
              </a:r>
              <a:endParaRPr lang="ru-RU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4" name="Прямая со стрелкой 13">
              <a:extLst>
                <a:ext uri="{FF2B5EF4-FFF2-40B4-BE49-F238E27FC236}">
                  <a16:creationId xmlns:a16="http://schemas.microsoft.com/office/drawing/2014/main" xmlns="" id="{B1207349-E3D7-4839-BAE8-149E42E9A432}"/>
                </a:ext>
              </a:extLst>
            </p:cNvPr>
            <p:cNvCxnSpPr/>
            <p:nvPr/>
          </p:nvCxnSpPr>
          <p:spPr>
            <a:xfrm>
              <a:off x="4518325" y="3701287"/>
              <a:ext cx="1008112" cy="0"/>
            </a:xfrm>
            <a:prstGeom prst="straightConnector1">
              <a:avLst/>
            </a:prstGeom>
            <a:ln w="920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Скругленный прямоугольник 5">
              <a:extLst>
                <a:ext uri="{FF2B5EF4-FFF2-40B4-BE49-F238E27FC236}">
                  <a16:creationId xmlns:a16="http://schemas.microsoft.com/office/drawing/2014/main" xmlns="" id="{00E32809-4373-44B6-B4D1-F574CC20C476}"/>
                </a:ext>
              </a:extLst>
            </p:cNvPr>
            <p:cNvSpPr/>
            <p:nvPr/>
          </p:nvSpPr>
          <p:spPr>
            <a:xfrm>
              <a:off x="2197052" y="5254818"/>
              <a:ext cx="5904656" cy="1364382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eaLnBrk="0" hangingPunct="0"/>
              <a:r>
                <a:rPr lang="ru-RU" sz="2800" dirty="0" smtClean="0">
                  <a:solidFill>
                    <a:schemeClr val="tx1"/>
                  </a:solidFill>
                  <a:ea typeface="Times New Roman" pitchFamily="18" charset="0"/>
                  <a:cs typeface="Arial" pitchFamily="34" charset="0"/>
                </a:rPr>
                <a:t>Необходимость внедрения современных подходов в систему образования ДОУ, которые позволят решать различные коммуникативные задачи. </a:t>
              </a:r>
              <a:endParaRPr lang="ru-RU" sz="2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16" name="Стрелка вниз 7">
              <a:extLst>
                <a:ext uri="{FF2B5EF4-FFF2-40B4-BE49-F238E27FC236}">
                  <a16:creationId xmlns:a16="http://schemas.microsoft.com/office/drawing/2014/main" xmlns="" id="{91AAE1DD-6133-4345-9A8D-6C90FE04F79F}"/>
                </a:ext>
              </a:extLst>
            </p:cNvPr>
            <p:cNvSpPr/>
            <p:nvPr/>
          </p:nvSpPr>
          <p:spPr>
            <a:xfrm>
              <a:off x="3347864" y="4634318"/>
              <a:ext cx="3312368" cy="595135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8027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4352280"/>
              </p:ext>
            </p:extLst>
          </p:nvPr>
        </p:nvGraphicFramePr>
        <p:xfrm>
          <a:off x="179512" y="935846"/>
          <a:ext cx="8712967" cy="5592162"/>
        </p:xfrm>
        <a:graphic>
          <a:graphicData uri="http://schemas.openxmlformats.org/drawingml/2006/table">
            <a:tbl>
              <a:tblPr firstRow="1" bandRow="1"/>
              <a:tblGrid>
                <a:gridCol w="1525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16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799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8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39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3075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295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3610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 проекта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коммуникативных компетентностей дошкольников через обучение навыкам публичного выступления и дискуссий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185">
                <a:tc rowSpan="6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их значения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годам</a:t>
                      </a:r>
                      <a:endParaRPr lang="ru-RU" sz="18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Период, год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4185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9556E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4623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Доля воспитанников со средне-высоким уровнем сформированности коммуникативной компетентности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1400" b="0" baseline="0" dirty="0" err="1" smtClean="0">
                          <a:solidFill>
                            <a:schemeClr val="tx1"/>
                          </a:solidFill>
                        </a:rPr>
                        <a:t>А.Иванова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основной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/>
                          </a:solidFill>
                        </a:rPr>
                        <a:t>55</a:t>
                      </a:r>
                      <a:endParaRPr lang="ru-RU" sz="14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/>
                          </a:solidFill>
                        </a:rPr>
                        <a:t>60</a:t>
                      </a:r>
                      <a:endParaRPr lang="ru-RU" sz="14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/>
                          </a:solidFill>
                        </a:rPr>
                        <a:t>65</a:t>
                      </a:r>
                      <a:endParaRPr lang="ru-RU" sz="14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8728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Успешная адаптация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детей к школе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1400" b="0" baseline="0" dirty="0" err="1" smtClean="0">
                          <a:solidFill>
                            <a:schemeClr val="tx1"/>
                          </a:solidFill>
                        </a:rPr>
                        <a:t>И.В.Дубровина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/>
                          </a:solidFill>
                        </a:rPr>
                        <a:t>83</a:t>
                      </a:r>
                      <a:endParaRPr lang="ru-RU" sz="14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/>
                          </a:solidFill>
                        </a:rPr>
                        <a:t>86</a:t>
                      </a:r>
                      <a:endParaRPr lang="ru-RU" sz="14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/>
                          </a:solidFill>
                        </a:rPr>
                        <a:t>89</a:t>
                      </a:r>
                      <a:endParaRPr lang="ru-RU" sz="14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8728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Удовлетворенность родителей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аналитический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/>
                          </a:solidFill>
                        </a:rPr>
                        <a:t>85</a:t>
                      </a:r>
                      <a:endParaRPr lang="ru-RU" sz="14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/>
                          </a:solidFill>
                        </a:rPr>
                        <a:t>90</a:t>
                      </a:r>
                      <a:endParaRPr lang="ru-RU" sz="14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/>
                          </a:solidFill>
                        </a:rPr>
                        <a:t>95</a:t>
                      </a:r>
                      <a:endParaRPr lang="ru-RU" sz="14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0878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 txBox="1">
            <a:spLocks/>
          </p:cNvSpPr>
          <p:nvPr/>
        </p:nvSpPr>
        <p:spPr>
          <a:xfrm>
            <a:off x="881063" y="286431"/>
            <a:ext cx="6427241" cy="622290"/>
          </a:xfrm>
          <a:prstGeom prst="rect">
            <a:avLst/>
          </a:prstGeom>
        </p:spPr>
        <p:txBody>
          <a:bodyPr anchor="ctr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проекта 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62A7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73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3113" y="383536"/>
            <a:ext cx="8389937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62A7"/>
              </a:solidFill>
              <a:effectLst/>
              <a:uLnTx/>
              <a:uFillTx/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73113" y="1859280"/>
            <a:ext cx="6391175" cy="272184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000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smtClean="0">
                <a:ln>
                  <a:noFill/>
                </a:ln>
                <a:solidFill>
                  <a:srgbClr val="49556E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49556E">
                  <a:lumMod val="60000"/>
                  <a:lumOff val="40000"/>
                </a:srgb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8042693"/>
              </p:ext>
            </p:extLst>
          </p:nvPr>
        </p:nvGraphicFramePr>
        <p:xfrm>
          <a:off x="683569" y="548680"/>
          <a:ext cx="7560840" cy="6096000"/>
        </p:xfrm>
        <a:graphic>
          <a:graphicData uri="http://schemas.openxmlformats.org/drawingml/2006/table">
            <a:tbl>
              <a:tblPr firstRow="1" bandRow="1"/>
              <a:tblGrid>
                <a:gridCol w="13236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371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9976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проекта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457200" marR="0" lvl="0" indent="-4572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600" b="0" dirty="0" smtClean="0">
                          <a:solidFill>
                            <a:schemeClr val="tx1"/>
                          </a:solidFill>
                        </a:rPr>
                        <a:t>Разработаны шаблоны документов до 29.12.2018</a:t>
                      </a:r>
                      <a:r>
                        <a:rPr lang="ru-RU" sz="2600" b="0" baseline="0" dirty="0" smtClean="0">
                          <a:solidFill>
                            <a:schemeClr val="tx1"/>
                          </a:solidFill>
                        </a:rPr>
                        <a:t> г.</a:t>
                      </a:r>
                      <a:endParaRPr lang="ru-RU" sz="2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4572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600" b="0" dirty="0" smtClean="0">
                          <a:solidFill>
                            <a:schemeClr val="tx1"/>
                          </a:solidFill>
                        </a:rPr>
                        <a:t> Созданы условия для  профессионального мастерства и уровня компетентности педагогов</a:t>
                      </a:r>
                      <a:r>
                        <a:rPr lang="ru-RU" sz="2600" b="0" baseline="0" dirty="0" smtClean="0">
                          <a:solidFill>
                            <a:schemeClr val="tx1"/>
                          </a:solidFill>
                        </a:rPr>
                        <a:t> до 01.05.2019 г.</a:t>
                      </a:r>
                      <a:endParaRPr lang="ru-RU" sz="2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marR="0" lvl="0" indent="-4572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600" b="0" dirty="0" smtClean="0">
                          <a:solidFill>
                            <a:schemeClr val="tx1"/>
                          </a:solidFill>
                        </a:rPr>
                        <a:t>Создан банк данных на электронных и бумажных носителях (методические разработки,</a:t>
                      </a:r>
                      <a:r>
                        <a:rPr lang="ru-RU" sz="2600" b="0" baseline="0" dirty="0" smtClean="0">
                          <a:solidFill>
                            <a:schemeClr val="tx1"/>
                          </a:solidFill>
                        </a:rPr>
                        <a:t> дидактические и </a:t>
                      </a:r>
                      <a:r>
                        <a:rPr lang="ru-RU" sz="2600" b="0" dirty="0" smtClean="0">
                          <a:solidFill>
                            <a:schemeClr val="tx1"/>
                          </a:solidFill>
                        </a:rPr>
                        <a:t>наглядные пособия) до 01.05.2019 г. </a:t>
                      </a:r>
                    </a:p>
                    <a:p>
                      <a:pPr marL="457200" marR="0" lvl="0" indent="-4572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600" b="0" dirty="0" smtClean="0">
                          <a:solidFill>
                            <a:schemeClr val="tx1"/>
                          </a:solidFill>
                        </a:rPr>
                        <a:t>Разработаны онлайн уроки для родителей до 01.09.2019 г.</a:t>
                      </a:r>
                    </a:p>
                    <a:p>
                      <a:pPr marL="457200" marR="0" lvl="0" indent="-4572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600" b="0" dirty="0" smtClean="0">
                          <a:solidFill>
                            <a:schemeClr val="tx1"/>
                          </a:solidFill>
                        </a:rPr>
                        <a:t>Функционирующий сайт с 01.09.2019 г.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66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3113" y="383536"/>
            <a:ext cx="8389937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Идея проекта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62A7"/>
              </a:solidFill>
              <a:effectLst/>
              <a:uLnTx/>
              <a:uFillTx/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73113" y="1859280"/>
            <a:ext cx="6391175" cy="2721847"/>
          </a:xfrm>
          <a:prstGeom prst="rect">
            <a:avLst/>
          </a:prstGeom>
        </p:spPr>
        <p:txBody>
          <a:bodyPr anchor="ctr"/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ru-RU" sz="2000" b="0" i="1" kern="1200" baseline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smtClean="0">
                <a:ln>
                  <a:noFill/>
                </a:ln>
                <a:solidFill>
                  <a:srgbClr val="49556E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49556E">
                  <a:lumMod val="60000"/>
                  <a:lumOff val="40000"/>
                </a:srgbClr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8864352"/>
              </p:ext>
            </p:extLst>
          </p:nvPr>
        </p:nvGraphicFramePr>
        <p:xfrm>
          <a:off x="683569" y="980728"/>
          <a:ext cx="7560840" cy="4667718"/>
        </p:xfrm>
        <a:graphic>
          <a:graphicData uri="http://schemas.openxmlformats.org/drawingml/2006/table">
            <a:tbl>
              <a:tblPr firstRow="1" bandRow="1"/>
              <a:tblGrid>
                <a:gridCol w="13236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371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6771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</a:t>
                      </a:r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457200" lvl="0" indent="-457200" algn="just">
                        <a:buAutoNum type="arabicPeriod"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Освоение </a:t>
                      </a:r>
                      <a:r>
                        <a:rPr lang="ru-RU" sz="24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методологических подходов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развитии коммуникативных компетенций</a:t>
                      </a: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воспитанников.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ru-RU" sz="24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Наполнение четырех компонентов </a:t>
                      </a:r>
                      <a:r>
                        <a:rPr lang="ru-RU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воспитательно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-образовательной</a:t>
                      </a: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работы </a:t>
                      </a:r>
                      <a:r>
                        <a:rPr lang="ru-RU" sz="24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содержанием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(технологиями, механизмами, формами) по развитию коммуникативной компетентности воспитанников (публичное выступление и дискуссии).</a:t>
                      </a:r>
                    </a:p>
                    <a:p>
                      <a:pPr marL="0" marR="0" lvl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3. Включение семьи в </a:t>
                      </a:r>
                      <a:r>
                        <a:rPr lang="ru-RU" sz="2400" b="1" dirty="0" smtClean="0">
                          <a:solidFill>
                            <a:schemeClr val="accent1"/>
                          </a:solidFill>
                        </a:rPr>
                        <a:t>процессы развития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коммуникативной компетентности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воспитанников.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8026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4254299"/>
              </p:ext>
            </p:extLst>
          </p:nvPr>
        </p:nvGraphicFramePr>
        <p:xfrm>
          <a:off x="467544" y="692696"/>
          <a:ext cx="7632849" cy="4379686"/>
        </p:xfrm>
        <a:graphic>
          <a:graphicData uri="http://schemas.openxmlformats.org/drawingml/2006/table">
            <a:tbl>
              <a:tblPr firstRow="1" bandRow="1"/>
              <a:tblGrid>
                <a:gridCol w="1512168"/>
                <a:gridCol w="6120681"/>
              </a:tblGrid>
              <a:tr h="437968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Раскрыть базовые подходы к способам, этапам и формам достижения целей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A7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457200" lvl="0" indent="-457200" algn="just">
                        <a:buAutoNum type="arabicPeriod"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Освоение </a:t>
                      </a:r>
                      <a:r>
                        <a:rPr lang="ru-RU" sz="2400" b="1" kern="1200" dirty="0" smtClean="0">
                          <a:solidFill>
                            <a:schemeClr val="accent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методологических подходов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в развитии коммуникативных компетентностей</a:t>
                      </a: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 воспитанников.</a:t>
                      </a:r>
                      <a:endParaRPr lang="ru-RU" sz="2400" b="1" kern="1200" dirty="0" smtClean="0">
                        <a:solidFill>
                          <a:schemeClr val="tx1"/>
                        </a:solidFill>
                        <a:effectLst/>
                        <a:latin typeface="Calibri Ligh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206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2293</TotalTime>
  <Words>1259</Words>
  <Application>Microsoft Office PowerPoint</Application>
  <PresentationFormat>Экран (4:3)</PresentationFormat>
  <Paragraphs>245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HDOfficeLightV0</vt:lpstr>
      <vt:lpstr>Слайд 1</vt:lpstr>
      <vt:lpstr>Слайд 2</vt:lpstr>
      <vt:lpstr>Слайд 3</vt:lpstr>
      <vt:lpstr>Слайд 4</vt:lpstr>
      <vt:lpstr>      </vt:lpstr>
      <vt:lpstr>Слайд 6</vt:lpstr>
      <vt:lpstr>Слайд 7</vt:lpstr>
      <vt:lpstr>Слайд 8</vt:lpstr>
      <vt:lpstr>Слайд 9</vt:lpstr>
      <vt:lpstr>Слайд 10</vt:lpstr>
      <vt:lpstr>Слайд 11</vt:lpstr>
      <vt:lpstr>Механизм решения</vt:lpstr>
      <vt:lpstr>Слайд 13</vt:lpstr>
      <vt:lpstr>Механизм решения </vt:lpstr>
      <vt:lpstr>Модель функционирования результатов проекта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в социальной сфере. Социальное проектирование.</dc:title>
  <dc:creator>Наталья</dc:creator>
  <cp:lastModifiedBy>мбдоу №1</cp:lastModifiedBy>
  <cp:revision>265</cp:revision>
  <dcterms:created xsi:type="dcterms:W3CDTF">2012-01-11T08:01:34Z</dcterms:created>
  <dcterms:modified xsi:type="dcterms:W3CDTF">2018-12-04T08:42:57Z</dcterms:modified>
</cp:coreProperties>
</file>