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6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6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8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8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5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7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8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2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0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7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9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35C3-D556-496D-AF7B-194DC7DF8EF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CEF4-78B3-4033-BA96-4144C270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4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Образовательная программа дошкольного образования МБДОУ №25</a:t>
            </a:r>
            <a:br>
              <a:rPr lang="ru-RU" dirty="0"/>
            </a:br>
            <a:r>
              <a:rPr lang="ru-RU" dirty="0"/>
              <a:t>     г. Невинномысска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5551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30244" y="1427356"/>
            <a:ext cx="69137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дошкольного образования МБДОУ №25</a:t>
            </a:r>
            <a:b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    г. Невинномысска</a:t>
            </a:r>
          </a:p>
        </p:txBody>
      </p:sp>
    </p:spTree>
    <p:extLst>
      <p:ext uri="{BB962C8B-B14F-4D97-AF65-F5344CB8AC3E}">
        <p14:creationId xmlns:p14="http://schemas.microsoft.com/office/powerpoint/2010/main" val="20802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493" y="602166"/>
            <a:ext cx="10236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практические формы взаимодействия с семьей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1376" y="1918010"/>
            <a:ext cx="2364058" cy="825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Знакомство с семьей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1717286"/>
            <a:ext cx="2787805" cy="1025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1" y="1918011"/>
            <a:ext cx="2698595" cy="825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Просвещение родителей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3542" y="4661210"/>
            <a:ext cx="3077736" cy="1962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родителей о ходе образовательной деятельности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93620" y="4661210"/>
            <a:ext cx="3256156" cy="1784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5400000">
            <a:off x="3455595" y="1827518"/>
            <a:ext cx="760849" cy="1070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7882632" y="1816365"/>
            <a:ext cx="760848" cy="1092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199179">
            <a:off x="4244813" y="3087452"/>
            <a:ext cx="861308" cy="1185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013002">
            <a:off x="6937782" y="3253880"/>
            <a:ext cx="807281" cy="1111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9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4127" y="446049"/>
            <a:ext cx="9545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ОП ДО разработана на основе двух документов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324791">
            <a:off x="3575211" y="1667240"/>
            <a:ext cx="708771" cy="13575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696036">
            <a:off x="7388405" y="1704451"/>
            <a:ext cx="719126" cy="1376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81307" y="3367668"/>
            <a:ext cx="3479181" cy="162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общеобразовательный стандарт дошкольного образования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2693" y="3367668"/>
            <a:ext cx="3456877" cy="162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Федеральный образовательная программа дошкольного образования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507523" y="5266206"/>
            <a:ext cx="31232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утвержден приказом </a:t>
            </a:r>
            <a:r>
              <a:rPr lang="ru-RU" dirty="0" err="1"/>
              <a:t>Минобрнауки</a:t>
            </a:r>
            <a:r>
              <a:rPr lang="ru-RU" dirty="0"/>
              <a:t> России</a:t>
            </a:r>
            <a:br>
              <a:rPr lang="ru-RU" dirty="0"/>
            </a:br>
            <a:r>
              <a:rPr lang="ru-RU" dirty="0"/>
              <a:t>от 17.10.2013 № 1155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37373" y="5362831"/>
            <a:ext cx="3188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утверждена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</a:t>
            </a:r>
            <a:br>
              <a:rPr lang="ru-RU" dirty="0"/>
            </a:br>
            <a:r>
              <a:rPr lang="ru-RU" dirty="0"/>
              <a:t>от 25.11.2022 № 1028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2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19454" y="535259"/>
            <a:ext cx="876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Организация режима пребывания 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8937" y="1778404"/>
            <a:ext cx="103706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Работа по реализации ОП ДО проводится в течение года и делится на два периода: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первый период (с 1 сентября по 31 мая);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второй период (с 1 июня по 31 августа)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6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9659" y="713678"/>
            <a:ext cx="5551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 ДО включает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3746" y="1449659"/>
            <a:ext cx="87202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раздел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597912" y="24532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05132" y="2480936"/>
            <a:ext cx="4145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Три основных раздела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0311" y="4259995"/>
            <a:ext cx="981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5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2166" y="334537"/>
            <a:ext cx="107720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Возрастные и иные категории детей, на которых ориентирована ОП ДО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5190" y="1746292"/>
            <a:ext cx="7466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ДОО функционируют 5 возрастных групп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95967"/>
              </p:ext>
            </p:extLst>
          </p:nvPr>
        </p:nvGraphicFramePr>
        <p:xfrm>
          <a:off x="602166" y="2542494"/>
          <a:ext cx="10686635" cy="412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70">
                  <a:extLst>
                    <a:ext uri="{9D8B030D-6E8A-4147-A177-3AD203B41FA5}">
                      <a16:colId xmlns:a16="http://schemas.microsoft.com/office/drawing/2014/main" val="783684204"/>
                    </a:ext>
                  </a:extLst>
                </a:gridCol>
                <a:gridCol w="117796">
                  <a:extLst>
                    <a:ext uri="{9D8B030D-6E8A-4147-A177-3AD203B41FA5}">
                      <a16:colId xmlns:a16="http://schemas.microsoft.com/office/drawing/2014/main" val="3943273791"/>
                    </a:ext>
                  </a:extLst>
                </a:gridCol>
                <a:gridCol w="1889146">
                  <a:extLst>
                    <a:ext uri="{9D8B030D-6E8A-4147-A177-3AD203B41FA5}">
                      <a16:colId xmlns:a16="http://schemas.microsoft.com/office/drawing/2014/main" val="232515705"/>
                    </a:ext>
                  </a:extLst>
                </a:gridCol>
                <a:gridCol w="1596430">
                  <a:extLst>
                    <a:ext uri="{9D8B030D-6E8A-4147-A177-3AD203B41FA5}">
                      <a16:colId xmlns:a16="http://schemas.microsoft.com/office/drawing/2014/main" val="3065564609"/>
                    </a:ext>
                  </a:extLst>
                </a:gridCol>
                <a:gridCol w="1436788">
                  <a:extLst>
                    <a:ext uri="{9D8B030D-6E8A-4147-A177-3AD203B41FA5}">
                      <a16:colId xmlns:a16="http://schemas.microsoft.com/office/drawing/2014/main" val="753884187"/>
                    </a:ext>
                  </a:extLst>
                </a:gridCol>
                <a:gridCol w="1870105">
                  <a:extLst>
                    <a:ext uri="{9D8B030D-6E8A-4147-A177-3AD203B41FA5}">
                      <a16:colId xmlns:a16="http://schemas.microsoft.com/office/drawing/2014/main" val="2823384507"/>
                    </a:ext>
                  </a:extLst>
                </a:gridCol>
                <a:gridCol w="2033600">
                  <a:extLst>
                    <a:ext uri="{9D8B030D-6E8A-4147-A177-3AD203B41FA5}">
                      <a16:colId xmlns:a16="http://schemas.microsoft.com/office/drawing/2014/main" val="2174883383"/>
                    </a:ext>
                  </a:extLst>
                </a:gridCol>
              </a:tblGrid>
              <a:tr h="240685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endParaRPr lang="ru-RU" sz="2400" b="1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Первая младшая группа 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Вторая младшая группа </a:t>
                      </a:r>
                      <a:endParaRPr lang="ru-RU" sz="2400" b="1" dirty="0">
                        <a:effectLst/>
                      </a:endParaRP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Средняя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Группа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(4–5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Старшая группа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Подготовительная</a:t>
                      </a:r>
                      <a:r>
                        <a:rPr lang="ru-RU" sz="2400" b="1" baseline="0" dirty="0" smtClean="0">
                          <a:effectLst/>
                        </a:rPr>
                        <a:t> к школе г</a:t>
                      </a:r>
                      <a:r>
                        <a:rPr lang="ru-RU" sz="2400" b="1" dirty="0" smtClean="0">
                          <a:effectLst/>
                        </a:rPr>
                        <a:t>руппа  </a:t>
                      </a:r>
                      <a:endParaRPr lang="ru-RU" sz="2400" b="1" dirty="0">
                        <a:effectLst/>
                      </a:endParaRP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3374361457"/>
                  </a:ext>
                </a:extLst>
              </a:tr>
              <a:tr h="171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1583736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09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40312" y="624468"/>
            <a:ext cx="8184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Соотношение частей ОП ДО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9142" y="1583473"/>
            <a:ext cx="36129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Обязательная часть </a:t>
            </a:r>
            <a:r>
              <a:rPr lang="ru-RU" sz="2400" dirty="0"/>
              <a:t>Программы разработана в соответствии с ФГОС ДО и оформлена в виде ссылок на ФОП ДО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5472" y="1583474"/>
            <a:ext cx="51741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1589495" y="3878159"/>
            <a:ext cx="685354" cy="1050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8500239" y="4224230"/>
            <a:ext cx="621459" cy="1083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89495" y="5620214"/>
            <a:ext cx="3205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Не менее 60% от общего объема программы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7449015" y="5620214"/>
            <a:ext cx="3880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Не более 40 % от общего объема программы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5413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3747" y="334537"/>
            <a:ext cx="90101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37424" y="2007220"/>
            <a:ext cx="1066056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цель </a:t>
            </a:r>
            <a:r>
              <a:rPr lang="ru-RU" sz="3000" dirty="0" smtClean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/>
              <a:t>повышение воспитательного потенциала семьи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282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7561" y="312235"/>
            <a:ext cx="11218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81307" y="1824798"/>
            <a:ext cx="1079438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возрастосообразность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08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08663" y="446049"/>
            <a:ext cx="8274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работы с семьями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271239" y="220794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H="1">
            <a:off x="6289286" y="2207941"/>
            <a:ext cx="51295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H="1">
            <a:off x="10147609" y="2207941"/>
            <a:ext cx="53525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3024" y="4215161"/>
            <a:ext cx="3456878" cy="1672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Диагностико-аналитическое направление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7327" y="4185833"/>
            <a:ext cx="3412273" cy="1672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Просветительское направление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99395" y="4301910"/>
            <a:ext cx="2899317" cy="1585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Консультационное направление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822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289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2023-11-02T15:53:00Z</dcterms:created>
  <dcterms:modified xsi:type="dcterms:W3CDTF">2023-11-02T16:49:59Z</dcterms:modified>
</cp:coreProperties>
</file>